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4.jpg" ContentType="image/png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35"/>
  </p:notesMasterIdLst>
  <p:sldIdLst>
    <p:sldId id="2761" r:id="rId3"/>
    <p:sldId id="2758" r:id="rId4"/>
    <p:sldId id="2830" r:id="rId5"/>
    <p:sldId id="2844" r:id="rId6"/>
    <p:sldId id="2809" r:id="rId7"/>
    <p:sldId id="2722" r:id="rId8"/>
    <p:sldId id="2744" r:id="rId9"/>
    <p:sldId id="2829" r:id="rId10"/>
    <p:sldId id="2731" r:id="rId11"/>
    <p:sldId id="2839" r:id="rId12"/>
    <p:sldId id="2840" r:id="rId13"/>
    <p:sldId id="2841" r:id="rId14"/>
    <p:sldId id="2843" r:id="rId15"/>
    <p:sldId id="2753" r:id="rId16"/>
    <p:sldId id="2845" r:id="rId17"/>
    <p:sldId id="2846" r:id="rId18"/>
    <p:sldId id="2833" r:id="rId19"/>
    <p:sldId id="2847" r:id="rId20"/>
    <p:sldId id="2848" r:id="rId21"/>
    <p:sldId id="1256" r:id="rId22"/>
    <p:sldId id="1255" r:id="rId23"/>
    <p:sldId id="2827" r:id="rId24"/>
    <p:sldId id="2813" r:id="rId25"/>
    <p:sldId id="1964" r:id="rId26"/>
    <p:sldId id="1988" r:id="rId27"/>
    <p:sldId id="2835" r:id="rId28"/>
    <p:sldId id="2836" r:id="rId29"/>
    <p:sldId id="2838" r:id="rId30"/>
    <p:sldId id="2826" r:id="rId31"/>
    <p:sldId id="2831" r:id="rId32"/>
    <p:sldId id="2819" r:id="rId33"/>
    <p:sldId id="281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404040"/>
    <a:srgbClr val="595959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29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54" y="6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68323737691447"/>
          <c:y val="0.11524451868192917"/>
          <c:w val="0.58074123273396494"/>
          <c:h val="0.6765696825851509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Startup Directors</c:v>
                </c:pt>
              </c:strCache>
            </c:strRef>
          </c:tx>
          <c:dPt>
            <c:idx val="0"/>
            <c:bubble3D val="0"/>
            <c:spPr>
              <a:solidFill>
                <a:srgbClr val="7CCA6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C65-48B9-9374-679A22C2EC00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C65-48B9-9374-679A22C2EC00}"/>
              </c:ext>
            </c:extLst>
          </c:dPt>
          <c:dLbls>
            <c:dLbl>
              <c:idx val="0"/>
              <c:layout>
                <c:manualLayout>
                  <c:x val="-0.1979912484339891"/>
                  <c:y val="0.1383974375667300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65-48B9-9374-679A22C2EC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65-48B9-9374-679A22C2E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224369997536504E-2"/>
          <c:y val="0"/>
          <c:w val="0.88386451740948446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Fund of Funds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D5-4C7E-8415-DB5F07896E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AD5-4C7E-8415-DB5F07896E3C}"/>
              </c:ext>
            </c:extLst>
          </c:dPt>
          <c:cat>
            <c:strRef>
              <c:f>Sheet1!$A$2</c:f>
              <c:strCache>
                <c:ptCount val="1"/>
                <c:pt idx="0">
                  <c:v>Fund of Funds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D5-4C7E-8415-DB5F07896E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pattFill prst="pct50">
              <a:fgClr>
                <a:schemeClr val="accent2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Fund of Funds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13888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D5-4C7E-8415-DB5F07896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5759807"/>
        <c:axId val="765115375"/>
      </c:barChart>
      <c:catAx>
        <c:axId val="2157598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65115375"/>
        <c:crosses val="autoZero"/>
        <c:auto val="1"/>
        <c:lblAlgn val="ctr"/>
        <c:lblOffset val="100"/>
        <c:noMultiLvlLbl val="0"/>
      </c:catAx>
      <c:valAx>
        <c:axId val="765115375"/>
        <c:scaling>
          <c:orientation val="minMax"/>
          <c:max val="15000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215759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1829F-1016-4814-B0E9-8874B8D428CB}" type="datetimeFigureOut">
              <a:rPr lang="en-IN" smtClean="0"/>
              <a:t>23-08-2018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E6706-A732-4F39-AA12-1E0ECAC4A6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83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D8E31-6941-4A47-8098-BAFD896FBE4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13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03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1. Compendium of good practices  </a:t>
            </a:r>
          </a:p>
          <a:p>
            <a:r>
              <a:rPr lang="en-IN" dirty="0"/>
              <a:t>2.A  Ranking </a:t>
            </a:r>
          </a:p>
          <a:p>
            <a:r>
              <a:rPr lang="en-IN" dirty="0"/>
              <a:t>2.B Awards &amp; recognition to states &amp; officers</a:t>
            </a:r>
          </a:p>
          <a:p>
            <a:r>
              <a:rPr lang="en-IN" dirty="0"/>
              <a:t>3. 2 day knowledge exchange workshops at 3 leading incubators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A7E34D-381E-4D07-9FE3-733EF3329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7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21983D-859B-4DEE-89CF-C7828DE69C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49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ADE9A1C-8D7C-41B1-A6C6-C3A8E9FF3E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97" y="6309032"/>
            <a:ext cx="2244773" cy="4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7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E5608E-5A1D-4674-86DD-47857BDC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465" y="6595428"/>
            <a:ext cx="565786" cy="262573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defRPr>
            </a:lvl1pPr>
          </a:lstStyle>
          <a:p>
            <a:fld id="{5831FE11-E20C-41AA-A0B4-79667CDFD97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254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39282" y="6545220"/>
            <a:ext cx="565786" cy="365125"/>
          </a:xfrm>
          <a:prstGeom prst="rect">
            <a:avLst/>
          </a:prstGeom>
        </p:spPr>
        <p:txBody>
          <a:bodyPr/>
          <a:lstStyle/>
          <a:p>
            <a:fld id="{5831FE11-E20C-41AA-A0B4-79667CDFD973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21" y="1359"/>
            <a:ext cx="12210336" cy="686831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72819" y="0"/>
            <a:ext cx="4886266" cy="6858000"/>
          </a:xfrm>
          <a:prstGeom prst="rect">
            <a:avLst/>
          </a:prstGeom>
          <a:solidFill>
            <a:srgbClr val="FFDF82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1021080" y="328315"/>
            <a:ext cx="1051560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840"/>
              <a:t>Click to edit Master title style</a:t>
            </a:r>
            <a:endParaRPr lang="en-IN" sz="384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 txBox="1">
            <a:spLocks/>
          </p:cNvSpPr>
          <p:nvPr userDrawn="1"/>
        </p:nvSpPr>
        <p:spPr>
          <a:xfrm>
            <a:off x="9424332" y="658380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37128186-7FB0-45DE-AEBA-BFCB618727DD}" type="slidenum">
              <a:rPr lang="en-IN" sz="2160" smtClean="0"/>
              <a:pPr/>
              <a:t>‹#›</a:t>
            </a:fld>
            <a:endParaRPr lang="en-IN" sz="2160"/>
          </a:p>
        </p:txBody>
      </p:sp>
    </p:spTree>
    <p:extLst>
      <p:ext uri="{BB962C8B-B14F-4D97-AF65-F5344CB8AC3E}">
        <p14:creationId xmlns:p14="http://schemas.microsoft.com/office/powerpoint/2010/main" val="899362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151617-933D-48A0-ABDA-314B7E1D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465" y="6539868"/>
            <a:ext cx="565786" cy="262573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defRPr>
            </a:lvl1pPr>
          </a:lstStyle>
          <a:p>
            <a:fld id="{5831FE11-E20C-41AA-A0B4-79667CDFD973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4036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6" y="457200"/>
            <a:ext cx="3931920" cy="1600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6" y="986790"/>
            <a:ext cx="6172200" cy="487489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6" y="2057400"/>
            <a:ext cx="3931920" cy="3811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24332" y="6583809"/>
            <a:ext cx="2743200" cy="365125"/>
          </a:xfrm>
          <a:prstGeom prst="rect">
            <a:avLst/>
          </a:prstGeom>
        </p:spPr>
        <p:txBody>
          <a:bodyPr/>
          <a:lstStyle/>
          <a:p>
            <a:fld id="{37128186-7FB0-45DE-AEBA-BFCB618727D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60" y="-61674"/>
            <a:ext cx="12313920" cy="69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59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6" y="457200"/>
            <a:ext cx="3931920" cy="1600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506" y="986790"/>
            <a:ext cx="6172200" cy="4874896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6" y="2057400"/>
            <a:ext cx="3931920" cy="3811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24332" y="6583809"/>
            <a:ext cx="2743200" cy="365125"/>
          </a:xfrm>
          <a:prstGeom prst="rect">
            <a:avLst/>
          </a:prstGeom>
        </p:spPr>
        <p:txBody>
          <a:bodyPr/>
          <a:lstStyle/>
          <a:p>
            <a:fld id="{37128186-7FB0-45DE-AEBA-BFCB618727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956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24332" y="6583809"/>
            <a:ext cx="2743200" cy="365125"/>
          </a:xfrm>
          <a:prstGeom prst="rect">
            <a:avLst/>
          </a:prstGeom>
        </p:spPr>
        <p:txBody>
          <a:bodyPr/>
          <a:lstStyle/>
          <a:p>
            <a:fld id="{37128186-7FB0-45DE-AEBA-BFCB618727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488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760"/>
            <a:ext cx="2628900" cy="581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760"/>
            <a:ext cx="7703820" cy="581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24332" y="6583809"/>
            <a:ext cx="2743200" cy="365125"/>
          </a:xfrm>
          <a:prstGeom prst="rect">
            <a:avLst/>
          </a:prstGeom>
        </p:spPr>
        <p:txBody>
          <a:bodyPr/>
          <a:lstStyle/>
          <a:p>
            <a:fld id="{37128186-7FB0-45DE-AEBA-BFCB618727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187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0" y="6242400"/>
            <a:ext cx="109728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201600"/>
            <a:ext cx="10977034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5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491" y="0"/>
            <a:ext cx="12317491" cy="6971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216" y="318255"/>
            <a:ext cx="6118651" cy="1782733"/>
          </a:xfrm>
        </p:spPr>
        <p:txBody>
          <a:bodyPr anchor="b">
            <a:normAutofit/>
          </a:bodyPr>
          <a:lstStyle>
            <a:lvl1pPr algn="l">
              <a:defRPr sz="5280" b="1">
                <a:solidFill>
                  <a:schemeClr val="tx1"/>
                </a:solidFill>
                <a:latin typeface="Nexa Bold" panose="02000000000000000000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79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8CD51A-B78C-422D-8746-CE709834D5F8}"/>
              </a:ext>
            </a:extLst>
          </p:cNvPr>
          <p:cNvSpPr/>
          <p:nvPr userDrawn="1"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 anchorCtr="1"/>
          <a:lstStyle/>
          <a:p>
            <a:pPr algn="ctr"/>
            <a:r>
              <a:rPr lang="en-IN" sz="3200" dirty="0">
                <a:solidFill>
                  <a:schemeClr val="tx1"/>
                </a:solidFill>
                <a:latin typeface="Nexa Bold" panose="02000000000000000000" pitchFamily="50" charset="0"/>
              </a:rPr>
              <a:t>Review – Startup India Team </a:t>
            </a:r>
            <a:r>
              <a:rPr lang="en-IN" sz="2000" dirty="0">
                <a:solidFill>
                  <a:schemeClr val="tx1"/>
                </a:solidFill>
                <a:latin typeface="Nexa Bold" panose="02000000000000000000" pitchFamily="50" charset="0"/>
              </a:rPr>
              <a:t>(2</a:t>
            </a:r>
            <a:r>
              <a:rPr lang="en-IN" sz="2000" baseline="30000" dirty="0">
                <a:solidFill>
                  <a:schemeClr val="tx1"/>
                </a:solidFill>
                <a:latin typeface="Nexa Bold" panose="02000000000000000000" pitchFamily="50" charset="0"/>
              </a:rPr>
              <a:t>nd</a:t>
            </a:r>
            <a:r>
              <a:rPr lang="en-IN" sz="2000" dirty="0">
                <a:solidFill>
                  <a:schemeClr val="tx1"/>
                </a:solidFill>
                <a:latin typeface="Nexa Bold" panose="02000000000000000000" pitchFamily="50" charset="0"/>
              </a:rPr>
              <a:t> April)</a:t>
            </a:r>
          </a:p>
        </p:txBody>
      </p:sp>
      <p:pic>
        <p:nvPicPr>
          <p:cNvPr id="4" name="Picture 3" descr="C:\Users\utkarsh.singh\AppData\Local\Microsoft\Windows\INetCache\Content.Word\Logo (002).png">
            <a:extLst>
              <a:ext uri="{FF2B5EF4-FFF2-40B4-BE49-F238E27FC236}">
                <a16:creationId xmlns:a16="http://schemas.microsoft.com/office/drawing/2014/main" id="{DD1683B8-C7D4-456C-A0EF-0C4007594172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0" y="73414"/>
            <a:ext cx="2073016" cy="46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04728-09D6-4A8D-85E2-96E94DB026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506" y="84623"/>
            <a:ext cx="1406036" cy="4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9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dipp logo">
            <a:extLst>
              <a:ext uri="{FF2B5EF4-FFF2-40B4-BE49-F238E27FC236}">
                <a16:creationId xmlns:a16="http://schemas.microsoft.com/office/drawing/2014/main" id="{6CEDB653-48EE-488C-AB8F-4C40BDC800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215" y="70795"/>
            <a:ext cx="1998364" cy="111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49DFC74-C22D-47EB-ACF6-DD74650FC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97" y="6309032"/>
            <a:ext cx="2244773" cy="4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84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3" y="-5837"/>
            <a:ext cx="577632" cy="12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2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195200" cy="4546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8400" y="431800"/>
            <a:ext cx="101952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 descr="C:\Users\utkarsh.singh\AppData\Local\Microsoft\Windows\INetCache\Content.Word\Logo (002).png">
            <a:extLst>
              <a:ext uri="{FF2B5EF4-FFF2-40B4-BE49-F238E27FC236}">
                <a16:creationId xmlns:a16="http://schemas.microsoft.com/office/drawing/2014/main" id="{E07FD72F-7C75-4467-A5F3-CF7D3BCB200D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566" y="217422"/>
            <a:ext cx="1442787" cy="3144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"/>
          <p:cNvSpPr txBox="1">
            <a:spLocks/>
          </p:cNvSpPr>
          <p:nvPr userDrawn="1"/>
        </p:nvSpPr>
        <p:spPr>
          <a:xfrm>
            <a:off x="10739438" y="6266997"/>
            <a:ext cx="449655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mtClean="0">
                <a:solidFill>
                  <a:srgbClr val="00338D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rgbClr val="00338D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234934" y="6266997"/>
            <a:ext cx="7756800" cy="37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/>
            </a:pPr>
            <a:r>
              <a:rPr lang="en-US" sz="600" dirty="0">
                <a:solidFill>
                  <a:prstClr val="white">
                    <a:lumMod val="65000"/>
                  </a:prstClr>
                </a:solidFill>
              </a:rPr>
              <a:t>© [year] [legal member firm name], a [jurisdiction] [legal structure] and a member firm of the KPMG network of independent member firms affiliated with KPMG International Cooperative, a Swiss entity. All rights reserved.</a:t>
            </a:r>
            <a:endParaRPr lang="en-GB" sz="6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594343" y="6637578"/>
            <a:ext cx="6953693" cy="1353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en-GB" sz="600" b="1" dirty="0">
                <a:solidFill>
                  <a:srgbClr val="000000"/>
                </a:solidFill>
              </a:rPr>
              <a:t>Document Classification: KPMG Confidential</a:t>
            </a:r>
          </a:p>
        </p:txBody>
      </p:sp>
      <p:sp>
        <p:nvSpPr>
          <p:cNvPr id="10" name="Freeform 19"/>
          <p:cNvSpPr>
            <a:spLocks noEditPoints="1"/>
          </p:cNvSpPr>
          <p:nvPr userDrawn="1"/>
        </p:nvSpPr>
        <p:spPr bwMode="auto">
          <a:xfrm>
            <a:off x="1003201" y="6266997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0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6465" y="6595428"/>
            <a:ext cx="565786" cy="262573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defRPr>
            </a:lvl1pPr>
          </a:lstStyle>
          <a:p>
            <a:fld id="{5831FE11-E20C-41AA-A0B4-79667CDFD973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3" y="-5837"/>
            <a:ext cx="577632" cy="12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6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24332" y="658380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40">
                <a:latin typeface="Rockwell" panose="02060603020205020403" pitchFamily="18" charset="0"/>
              </a:defRPr>
            </a:lvl1pPr>
          </a:lstStyle>
          <a:p>
            <a:fld id="{37128186-7FB0-45DE-AEBA-BFCB618727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71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4990"/>
            <a:ext cx="5166360" cy="4352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824990"/>
            <a:ext cx="5166360" cy="43529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2624" y="660666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40">
                <a:latin typeface="Rockwell" panose="02060603020205020403" pitchFamily="18" charset="0"/>
              </a:defRPr>
            </a:lvl1pPr>
          </a:lstStyle>
          <a:p>
            <a:fld id="{37128186-7FB0-45DE-AEBA-BFCB618727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13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6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6" y="1682116"/>
            <a:ext cx="5156834" cy="82296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6" y="2505076"/>
            <a:ext cx="5156834" cy="36842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2116"/>
            <a:ext cx="5183506" cy="82296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506" cy="36842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986"/>
            <a:ext cx="2743200" cy="363854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986"/>
            <a:ext cx="4114800" cy="36385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24332" y="6583809"/>
            <a:ext cx="2743200" cy="365125"/>
          </a:xfrm>
          <a:prstGeom prst="rect">
            <a:avLst/>
          </a:prstGeom>
        </p:spPr>
        <p:txBody>
          <a:bodyPr/>
          <a:lstStyle/>
          <a:p>
            <a:fld id="{37128186-7FB0-45DE-AEBA-BFCB618727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57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5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677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01699-9999-4BF1-9132-96838BA621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28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364" rtl="0" eaLnBrk="1" latinLnBrk="0" hangingPunct="1">
        <a:lnSpc>
          <a:spcPct val="90000"/>
        </a:lnSpc>
        <a:spcBef>
          <a:spcPct val="0"/>
        </a:spcBef>
        <a:buNone/>
        <a:defRPr sz="3840" kern="1200">
          <a:solidFill>
            <a:schemeClr val="tx1"/>
          </a:solidFill>
          <a:latin typeface="Nexa Bold" panose="02000000000000000000" pitchFamily="50" charset="0"/>
          <a:ea typeface="+mj-ea"/>
          <a:cs typeface="+mj-cs"/>
        </a:defRPr>
      </a:lvl1pPr>
    </p:titleStyle>
    <p:bodyStyle>
      <a:lvl1pPr marL="228590" indent="-228590" algn="l" defTabSz="9143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Nexa Bold" panose="02000000000000000000" pitchFamily="50" charset="0"/>
          <a:ea typeface="+mn-ea"/>
          <a:cs typeface="+mn-cs"/>
        </a:defRPr>
      </a:lvl1pPr>
      <a:lvl2pPr marL="685772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exa Bold" panose="02000000000000000000" pitchFamily="50" charset="0"/>
          <a:ea typeface="+mn-ea"/>
          <a:cs typeface="+mn-cs"/>
        </a:defRPr>
      </a:lvl2pPr>
      <a:lvl3pPr marL="1142954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Nexa Bold" panose="02000000000000000000" pitchFamily="50" charset="0"/>
          <a:ea typeface="+mn-ea"/>
          <a:cs typeface="+mn-cs"/>
        </a:defRPr>
      </a:lvl3pPr>
      <a:lvl4pPr marL="1600136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exa Bold" panose="02000000000000000000" pitchFamily="50" charset="0"/>
          <a:ea typeface="+mn-ea"/>
          <a:cs typeface="+mn-cs"/>
        </a:defRPr>
      </a:lvl4pPr>
      <a:lvl5pPr marL="2057317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exa Bold" panose="02000000000000000000" pitchFamily="50" charset="0"/>
          <a:ea typeface="+mn-ea"/>
          <a:cs typeface="+mn-cs"/>
        </a:defRPr>
      </a:lvl5pPr>
      <a:lvl6pPr marL="2514499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-1"/>
            <a:ext cx="12192000" cy="6675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45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677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4438" y="6453336"/>
            <a:ext cx="12205068" cy="404664"/>
          </a:xfrm>
          <a:prstGeom prst="rect">
            <a:avLst/>
          </a:prstGeom>
          <a:solidFill>
            <a:srgbClr val="FFD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pic>
        <p:nvPicPr>
          <p:cNvPr id="11" name="Picture 2" descr="Image result for dipp logo"/>
          <p:cNvPicPr>
            <a:picLocks noChangeAspect="1" noChangeArrowheads="1"/>
          </p:cNvPicPr>
          <p:nvPr userDrawn="1"/>
        </p:nvPicPr>
        <p:blipFill>
          <a:blip r:embed="rId1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6452" y="80451"/>
            <a:ext cx="1644630" cy="92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utkarsh.singh\AppData\Local\Microsoft\Windows\INetCache\Content.Word\Logo (002).png">
            <a:extLst>
              <a:ext uri="{FF2B5EF4-FFF2-40B4-BE49-F238E27FC236}">
                <a16:creationId xmlns:a16="http://schemas.microsoft.com/office/drawing/2014/main" id="{76F5DA2C-2E0D-4ED7-8047-61EFC9BB17B6}"/>
              </a:ext>
            </a:extLst>
          </p:cNvPr>
          <p:cNvPicPr/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77" y="6506018"/>
            <a:ext cx="1488246" cy="33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84FAFD2-B549-4AE6-8F81-5564D1C52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002" y="6499051"/>
            <a:ext cx="507133" cy="327695"/>
          </a:xfrm>
          <a:prstGeom prst="rect">
            <a:avLst/>
          </a:prstGeom>
        </p:spPr>
        <p:txBody>
          <a:bodyPr anchor="ctr"/>
          <a:lstStyle>
            <a:lvl1pPr>
              <a:defRPr sz="1680">
                <a:latin typeface="Rockwell" panose="02060603020205020403" pitchFamily="18" charset="0"/>
              </a:defRPr>
            </a:lvl1pPr>
          </a:lstStyle>
          <a:p>
            <a:fld id="{5831FE11-E20C-41AA-A0B4-79667CDFD973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8100" y="6481973"/>
            <a:ext cx="1343148" cy="38644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93384-E9BC-44CC-9668-857EAF78F5A9}"/>
              </a:ext>
            </a:extLst>
          </p:cNvPr>
          <p:cNvCxnSpPr/>
          <p:nvPr userDrawn="1"/>
        </p:nvCxnSpPr>
        <p:spPr>
          <a:xfrm>
            <a:off x="11640104" y="6451967"/>
            <a:ext cx="0" cy="4070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0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hdr="0" ftr="0" dt="0"/>
  <p:txStyles>
    <p:titleStyle>
      <a:lvl1pPr algn="l" defTabSz="914364" rtl="0" eaLnBrk="1" latinLnBrk="0" hangingPunct="1">
        <a:lnSpc>
          <a:spcPct val="90000"/>
        </a:lnSpc>
        <a:spcBef>
          <a:spcPct val="0"/>
        </a:spcBef>
        <a:buNone/>
        <a:defRPr sz="3840" b="1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590" indent="-228590" algn="l" defTabSz="9143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772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2954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136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317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499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hyperlink" Target="http://www.startupindiahub.org.i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tiff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BCD02-7222-40E6-928B-B0626074D1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C862C-6B3A-454C-84D0-EBB7E1A29E6D}"/>
              </a:ext>
            </a:extLst>
          </p:cNvPr>
          <p:cNvSpPr/>
          <p:nvPr/>
        </p:nvSpPr>
        <p:spPr>
          <a:xfrm>
            <a:off x="646965" y="11875"/>
            <a:ext cx="40282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B117ED3-70F6-48EE-8554-D7BD2EBB49C1}"/>
              </a:ext>
            </a:extLst>
          </p:cNvPr>
          <p:cNvSpPr txBox="1">
            <a:spLocks/>
          </p:cNvSpPr>
          <p:nvPr/>
        </p:nvSpPr>
        <p:spPr>
          <a:xfrm>
            <a:off x="364269" y="4020828"/>
            <a:ext cx="4967423" cy="125963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Nexa Bold" panose="02000000000000000000" pitchFamily="50" charset="0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exa Bold" panose="02000000000000000000" pitchFamily="50" charset="0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Nexa Bold" panose="02000000000000000000" pitchFamily="50" charset="0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xa Bold" panose="02000000000000000000" pitchFamily="50" charset="0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xa Bold" panose="02000000000000000000" pitchFamily="50" charset="0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0" marR="0" lvl="0" indent="-228590" algn="l" defTabSz="914364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7BBA1F-C995-45B8-9B6C-9271EDBA9ED8}"/>
              </a:ext>
            </a:extLst>
          </p:cNvPr>
          <p:cNvSpPr txBox="1">
            <a:spLocks/>
          </p:cNvSpPr>
          <p:nvPr/>
        </p:nvSpPr>
        <p:spPr>
          <a:xfrm>
            <a:off x="646963" y="4616128"/>
            <a:ext cx="4028251" cy="130262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109728" tIns="54864" rIns="109728" bIns="54864" rtlCol="0" anchor="b">
            <a:no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ctr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mon/Milk" panose="020B0603050302020204" pitchFamily="34" charset="0"/>
              <a:ea typeface="+mj-ea"/>
              <a:cs typeface="+mj-cs"/>
            </a:endParaRPr>
          </a:p>
        </p:txBody>
      </p:sp>
      <p:pic>
        <p:nvPicPr>
          <p:cNvPr id="16" name="Picture 2" descr="Image result for dipp logo">
            <a:extLst>
              <a:ext uri="{FF2B5EF4-FFF2-40B4-BE49-F238E27FC236}">
                <a16:creationId xmlns:a16="http://schemas.microsoft.com/office/drawing/2014/main" id="{A650004B-A062-4001-90FB-7A18F4FAF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51" y="502666"/>
            <a:ext cx="2799875" cy="15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165A461-E59B-49DF-B174-D46FEFF0D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1" y="2943267"/>
            <a:ext cx="3953924" cy="87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907C0B-87B2-413F-A685-336358162E08}"/>
              </a:ext>
            </a:extLst>
          </p:cNvPr>
          <p:cNvSpPr/>
          <p:nvPr/>
        </p:nvSpPr>
        <p:spPr>
          <a:xfrm>
            <a:off x="498764" y="2217024"/>
            <a:ext cx="2741135" cy="3046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6E3F56-3466-4DA7-887C-D4979D661C10}"/>
              </a:ext>
            </a:extLst>
          </p:cNvPr>
          <p:cNvSpPr txBox="1">
            <a:spLocks/>
          </p:cNvSpPr>
          <p:nvPr/>
        </p:nvSpPr>
        <p:spPr>
          <a:xfrm>
            <a:off x="332511" y="1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</a:t>
            </a:r>
          </a:p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Benefits for startups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ED0D1-35D2-42E6-8661-4DC087616D6D}"/>
              </a:ext>
            </a:extLst>
          </p:cNvPr>
          <p:cNvSpPr/>
          <p:nvPr/>
        </p:nvSpPr>
        <p:spPr>
          <a:xfrm>
            <a:off x="498764" y="1429150"/>
            <a:ext cx="10010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Patent &amp; Trademark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22F27-4604-4482-93E0-0ED7934CE1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81" y="2598090"/>
            <a:ext cx="2259949" cy="2237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6BE717-DE36-4B9D-9E62-CDFE3A4B3EB5}"/>
              </a:ext>
            </a:extLst>
          </p:cNvPr>
          <p:cNvSpPr txBox="1"/>
          <p:nvPr/>
        </p:nvSpPr>
        <p:spPr>
          <a:xfrm>
            <a:off x="3396344" y="2217025"/>
            <a:ext cx="7410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80% rebate in patent filing fees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50% rebate in trademark filing fees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Empanelled 1,019 facilitators for free of cost filing &amp; facilitation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Government to reimburse facilitators’ cost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801 applications have received 80% patent rebate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1,226 applications have received 50% trademark rebate</a:t>
            </a: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31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3E00F-3A1B-456F-938E-7823FC3C3103}"/>
              </a:ext>
            </a:extLst>
          </p:cNvPr>
          <p:cNvSpPr txBox="1">
            <a:spLocks/>
          </p:cNvSpPr>
          <p:nvPr/>
        </p:nvSpPr>
        <p:spPr>
          <a:xfrm>
            <a:off x="332511" y="1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</a:t>
            </a:r>
          </a:p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Benefits for startups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BF0EE9-1FD6-4F21-972F-74FE19E66A83}"/>
              </a:ext>
            </a:extLst>
          </p:cNvPr>
          <p:cNvSpPr/>
          <p:nvPr/>
        </p:nvSpPr>
        <p:spPr>
          <a:xfrm>
            <a:off x="498764" y="1429150"/>
            <a:ext cx="10010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Facilitation &amp; Handholding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100215-B63F-469A-9395-F0CD8D9D0438}"/>
              </a:ext>
            </a:extLst>
          </p:cNvPr>
          <p:cNvSpPr/>
          <p:nvPr/>
        </p:nvSpPr>
        <p:spPr>
          <a:xfrm>
            <a:off x="498764" y="2217024"/>
            <a:ext cx="2741135" cy="3046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Image result for advisory icon">
            <a:extLst>
              <a:ext uri="{FF2B5EF4-FFF2-40B4-BE49-F238E27FC236}">
                <a16:creationId xmlns:a16="http://schemas.microsoft.com/office/drawing/2014/main" id="{D16D8BE2-5323-40A6-88B8-8705A725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74" y="2720860"/>
            <a:ext cx="2039314" cy="20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96582-7280-4D5A-A603-30F40EFF871C}"/>
              </a:ext>
            </a:extLst>
          </p:cNvPr>
          <p:cNvSpPr txBox="1"/>
          <p:nvPr/>
        </p:nvSpPr>
        <p:spPr>
          <a:xfrm>
            <a:off x="3396344" y="2217025"/>
            <a:ext cx="7410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Dedicated facilitation support team at Invest India to handhold </a:t>
            </a:r>
            <a:r>
              <a:rPr kumimoji="0" lang="en-I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</a:t>
            </a: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48 hr response time for any startup enquiry made via email, twitter, or call centre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1,05,230 enquiries have been successfully resolved so far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547 </a:t>
            </a:r>
            <a:r>
              <a:rPr lang="en-IN" sz="2400" dirty="0" err="1">
                <a:solidFill>
                  <a:prstClr val="black"/>
                </a:solidFill>
                <a:latin typeface="Trebuchet MS" panose="020B0603020202020204" pitchFamily="34" charset="0"/>
              </a:rPr>
              <a:t>startups</a:t>
            </a: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 mentored and facilitated by team (such as business advisory, financial advisory, tax &amp; legal support, stakeholder introduction etc.)</a:t>
            </a: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58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3E00F-3A1B-456F-938E-7823FC3C3103}"/>
              </a:ext>
            </a:extLst>
          </p:cNvPr>
          <p:cNvSpPr txBox="1">
            <a:spLocks/>
          </p:cNvSpPr>
          <p:nvPr/>
        </p:nvSpPr>
        <p:spPr>
          <a:xfrm>
            <a:off x="332511" y="1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</a:t>
            </a:r>
          </a:p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Benefits for startups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BF0EE9-1FD6-4F21-972F-74FE19E66A83}"/>
              </a:ext>
            </a:extLst>
          </p:cNvPr>
          <p:cNvSpPr/>
          <p:nvPr/>
        </p:nvSpPr>
        <p:spPr>
          <a:xfrm>
            <a:off x="498764" y="1429150"/>
            <a:ext cx="10010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Easier Compliances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100215-B63F-469A-9395-F0CD8D9D0438}"/>
              </a:ext>
            </a:extLst>
          </p:cNvPr>
          <p:cNvSpPr/>
          <p:nvPr/>
        </p:nvSpPr>
        <p:spPr>
          <a:xfrm>
            <a:off x="498764" y="2217024"/>
            <a:ext cx="2741135" cy="3046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96582-7280-4D5A-A603-30F40EFF871C}"/>
              </a:ext>
            </a:extLst>
          </p:cNvPr>
          <p:cNvSpPr txBox="1"/>
          <p:nvPr/>
        </p:nvSpPr>
        <p:spPr>
          <a:xfrm>
            <a:off x="3396344" y="2217025"/>
            <a:ext cx="7410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Inspections against 6 labour &amp; 3 environmental laws relaxed for </a:t>
            </a:r>
            <a:r>
              <a:rPr kumimoji="0" lang="en-I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</a:t>
            </a: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 now allowed to self certify against laws; easing compliances for </a:t>
            </a:r>
            <a:r>
              <a:rPr kumimoji="0" lang="en-I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</a:t>
            </a: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lang="en-IN" sz="2400" dirty="0">
              <a:solidFill>
                <a:prstClr val="black"/>
              </a:solidFill>
              <a:latin typeface="Trebuchet MS" panose="020B0603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Insolvency &amp; Bankruptcy board constituted for fast track exit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90 day period for winding up operations as opposed to 4 </a:t>
            </a:r>
            <a:r>
              <a:rPr lang="en-IN" sz="2400" dirty="0" err="1">
                <a:solidFill>
                  <a:prstClr val="black"/>
                </a:solidFill>
                <a:latin typeface="Trebuchet MS" panose="020B0603020202020204" pitchFamily="34" charset="0"/>
              </a:rPr>
              <a:t>yrs</a:t>
            </a: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 earlier</a:t>
            </a: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7" name="Picture 4" descr="Image result for query icon">
            <a:extLst>
              <a:ext uri="{FF2B5EF4-FFF2-40B4-BE49-F238E27FC236}">
                <a16:creationId xmlns:a16="http://schemas.microsoft.com/office/drawing/2014/main" id="{7F3B9FDB-D8F5-4CCD-B857-05254A6A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62" y="2800942"/>
            <a:ext cx="2273536" cy="187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11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6A44-6552-4E29-8974-0FDB8B8E848B}"/>
              </a:ext>
            </a:extLst>
          </p:cNvPr>
          <p:cNvSpPr txBox="1">
            <a:spLocks/>
          </p:cNvSpPr>
          <p:nvPr/>
        </p:nvSpPr>
        <p:spPr>
          <a:xfrm>
            <a:off x="332511" y="1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</a:t>
            </a:r>
          </a:p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Benefits for startups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E1B20F-B8A8-4406-BCF2-6D9018F7A9EB}"/>
              </a:ext>
            </a:extLst>
          </p:cNvPr>
          <p:cNvSpPr/>
          <p:nvPr/>
        </p:nvSpPr>
        <p:spPr>
          <a:xfrm>
            <a:off x="498764" y="1429150"/>
            <a:ext cx="10010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Tax Exemptions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6159C-A0BC-4F16-98ED-2ABC2C61122F}"/>
              </a:ext>
            </a:extLst>
          </p:cNvPr>
          <p:cNvSpPr txBox="1"/>
          <p:nvPr/>
        </p:nvSpPr>
        <p:spPr>
          <a:xfrm>
            <a:off x="1531917" y="1954550"/>
            <a:ext cx="806334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533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160" dirty="0">
                <a:solidFill>
                  <a:srgbClr val="0070C0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Tax exemption on </a:t>
            </a:r>
            <a:r>
              <a:rPr lang="en-US" sz="2160" dirty="0">
                <a:solidFill>
                  <a:srgbClr val="0070C0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investment from investor against issue of share capital and on profits and gains from income for 3 years</a:t>
            </a:r>
            <a:endParaRPr lang="en-IN" sz="2160" dirty="0">
              <a:solidFill>
                <a:srgbClr val="0070C0"/>
              </a:solidFill>
              <a:latin typeface="Trebuchet MS" panose="020B0603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5DA9F-A2B8-40E5-A718-F995F1869B02}"/>
              </a:ext>
            </a:extLst>
          </p:cNvPr>
          <p:cNvSpPr txBox="1"/>
          <p:nvPr/>
        </p:nvSpPr>
        <p:spPr>
          <a:xfrm>
            <a:off x="1523023" y="3661983"/>
            <a:ext cx="8345373" cy="469916"/>
          </a:xfrm>
          <a:prstGeom prst="round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 defTabSz="109533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160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Operating Guidelines Formulated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932A6-D891-4BDA-A6E8-7CEFA7E51AB3}"/>
              </a:ext>
            </a:extLst>
          </p:cNvPr>
          <p:cNvSpPr txBox="1"/>
          <p:nvPr/>
        </p:nvSpPr>
        <p:spPr>
          <a:xfrm>
            <a:off x="1523023" y="2733843"/>
            <a:ext cx="8345373" cy="844998"/>
          </a:xfrm>
          <a:prstGeom prst="roundRect">
            <a:avLst>
              <a:gd name="adj" fmla="val 18301"/>
            </a:avLst>
          </a:prstGeom>
          <a:solidFill>
            <a:srgbClr val="C8E3F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109533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160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Startups can apply to avail exemption under Section 56 and</a:t>
            </a:r>
            <a:br>
              <a:rPr lang="en-IN" sz="2160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</a:br>
            <a:r>
              <a:rPr lang="en-IN" sz="2160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Section 80 IAC of the Income Tax Act, 1961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D4671-FC77-41D7-B712-BB3669A2DF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454" y="2820289"/>
            <a:ext cx="374761" cy="374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9895-5CA2-4935-88AF-28E7ABC0EF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453" y="3696461"/>
            <a:ext cx="374761" cy="374761"/>
          </a:xfrm>
          <a:prstGeom prst="rect">
            <a:avLst/>
          </a:prstGeom>
        </p:spPr>
      </p:pic>
      <p:pic>
        <p:nvPicPr>
          <p:cNvPr id="10" name="Graphic 9" descr="Checklist">
            <a:extLst>
              <a:ext uri="{FF2B5EF4-FFF2-40B4-BE49-F238E27FC236}">
                <a16:creationId xmlns:a16="http://schemas.microsoft.com/office/drawing/2014/main" id="{7B8A82C8-0496-4DFE-85AC-9439D5D4E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162" y="4933916"/>
            <a:ext cx="1019397" cy="1019397"/>
          </a:xfrm>
          <a:prstGeom prst="rect">
            <a:avLst/>
          </a:prstGeom>
        </p:spPr>
      </p:pic>
      <p:pic>
        <p:nvPicPr>
          <p:cNvPr id="11" name="Picture 6" descr="Image result for committee icon">
            <a:extLst>
              <a:ext uri="{FF2B5EF4-FFF2-40B4-BE49-F238E27FC236}">
                <a16:creationId xmlns:a16="http://schemas.microsoft.com/office/drawing/2014/main" id="{57642107-A575-45A7-87DA-01557238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10101">
                  <a:alpha val="784"/>
                </a:srgbClr>
              </a:clrFrom>
              <a:clrTo>
                <a:srgbClr val="010101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83" y="5117751"/>
            <a:ext cx="790805" cy="7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8B779B-82B9-4156-8F39-0AD8CAEF1654}"/>
              </a:ext>
            </a:extLst>
          </p:cNvPr>
          <p:cNvSpPr txBox="1"/>
          <p:nvPr/>
        </p:nvSpPr>
        <p:spPr>
          <a:xfrm>
            <a:off x="1523023" y="4326880"/>
            <a:ext cx="415824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109533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400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Evaluation Criteria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299462-4DEA-4B6C-92C4-44C3973A3E78}"/>
              </a:ext>
            </a:extLst>
          </p:cNvPr>
          <p:cNvSpPr/>
          <p:nvPr/>
        </p:nvSpPr>
        <p:spPr>
          <a:xfrm>
            <a:off x="2310319" y="4777137"/>
            <a:ext cx="33134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63" indent="-411463" defTabSz="109533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IN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Innovation &amp; Uniqueness</a:t>
            </a:r>
          </a:p>
          <a:p>
            <a:pPr marL="411463" indent="-411463" defTabSz="109533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IN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Share Capital details</a:t>
            </a:r>
          </a:p>
          <a:p>
            <a:pPr marL="411463" indent="-411463" defTabSz="109533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IN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Merchant banker report</a:t>
            </a:r>
          </a:p>
          <a:p>
            <a:pPr marL="411463" indent="-411463" defTabSz="109533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IN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Details of Issue of Shares</a:t>
            </a:r>
          </a:p>
          <a:p>
            <a:pPr marL="411463" indent="-411463" defTabSz="109533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IN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Investor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180DE-3E24-4809-8259-46AAAA2F98C8}"/>
              </a:ext>
            </a:extLst>
          </p:cNvPr>
          <p:cNvSpPr txBox="1"/>
          <p:nvPr/>
        </p:nvSpPr>
        <p:spPr>
          <a:xfrm>
            <a:off x="5617823" y="4326879"/>
            <a:ext cx="425057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109533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400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rPr>
              <a:t>Inter Ministerial Board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90A9E0-80CE-40F0-9268-C1A28A816F69}"/>
              </a:ext>
            </a:extLst>
          </p:cNvPr>
          <p:cNvGrpSpPr/>
          <p:nvPr/>
        </p:nvGrpSpPr>
        <p:grpSpPr>
          <a:xfrm>
            <a:off x="6998481" y="4969618"/>
            <a:ext cx="2596777" cy="1210850"/>
            <a:chOff x="7694562" y="4278552"/>
            <a:chExt cx="2888842" cy="16116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30DC7-2131-4BA1-BA2E-865A530EC7EF}"/>
                </a:ext>
              </a:extLst>
            </p:cNvPr>
            <p:cNvSpPr txBox="1"/>
            <p:nvPr/>
          </p:nvSpPr>
          <p:spPr>
            <a:xfrm>
              <a:off x="7694562" y="4278552"/>
              <a:ext cx="1385591" cy="1597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11463" indent="-411463" defTabSz="109533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IN" b="1" dirty="0">
                  <a:solidFill>
                    <a:prstClr val="black"/>
                  </a:solidFill>
                  <a:latin typeface="Trebuchet MS" panose="020B0603020202020204" pitchFamily="34" charset="0"/>
                  <a:ea typeface="ＭＳ Ｐゴシック" panose="020B0600070205080204" pitchFamily="34" charset="-128"/>
                </a:rPr>
                <a:t>DIPP</a:t>
              </a:r>
            </a:p>
            <a:p>
              <a:pPr marL="411463" indent="-411463" defTabSz="109533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IN" b="1" dirty="0">
                  <a:solidFill>
                    <a:prstClr val="black"/>
                  </a:solidFill>
                  <a:latin typeface="Trebuchet MS" panose="020B0603020202020204" pitchFamily="34" charset="0"/>
                  <a:ea typeface="ＭＳ Ｐゴシック" panose="020B0600070205080204" pitchFamily="34" charset="-128"/>
                </a:rPr>
                <a:t>DBT</a:t>
              </a:r>
            </a:p>
            <a:p>
              <a:pPr marL="411463" indent="-411463" defTabSz="109533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IN" b="1" dirty="0">
                  <a:solidFill>
                    <a:prstClr val="black"/>
                  </a:solidFill>
                  <a:latin typeface="Trebuchet MS" panose="020B0603020202020204" pitchFamily="34" charset="0"/>
                  <a:ea typeface="ＭＳ Ｐゴシック" panose="020B0600070205080204" pitchFamily="34" charset="-128"/>
                </a:rPr>
                <a:t>DST</a:t>
              </a:r>
            </a:p>
            <a:p>
              <a:pPr marL="411463" indent="-411463" defTabSz="109533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AutoNum type="arabicPeriod"/>
              </a:pPr>
              <a:r>
                <a:rPr lang="en-IN" b="1" dirty="0" err="1">
                  <a:solidFill>
                    <a:prstClr val="black"/>
                  </a:solidFill>
                  <a:latin typeface="Trebuchet MS" panose="020B0603020202020204" pitchFamily="34" charset="0"/>
                  <a:ea typeface="ＭＳ Ｐゴシック" panose="020B0600070205080204" pitchFamily="34" charset="-128"/>
                </a:rPr>
                <a:t>MeitY</a:t>
              </a:r>
              <a:endParaRPr lang="en-IN" b="1" dirty="0">
                <a:solidFill>
                  <a:prstClr val="black"/>
                </a:solidFill>
                <a:latin typeface="Trebuchet MS" panose="020B0603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EDA8F7-5AA6-40D7-B9E5-5721D0FD4859}"/>
                </a:ext>
              </a:extLst>
            </p:cNvPr>
            <p:cNvSpPr/>
            <p:nvPr/>
          </p:nvSpPr>
          <p:spPr>
            <a:xfrm>
              <a:off x="9197813" y="4292555"/>
              <a:ext cx="1385591" cy="1597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887" indent="-342887" defTabSz="109533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AutoNum type="arabicPeriod" startAt="5"/>
              </a:pPr>
              <a:r>
                <a:rPr lang="en-IN" b="1" dirty="0">
                  <a:solidFill>
                    <a:prstClr val="black"/>
                  </a:solidFill>
                  <a:latin typeface="Trebuchet MS" panose="020B0603020202020204" pitchFamily="34" charset="0"/>
                  <a:ea typeface="ＭＳ Ｐゴシック" panose="020B0600070205080204" pitchFamily="34" charset="-128"/>
                </a:rPr>
                <a:t>CBDT</a:t>
              </a:r>
            </a:p>
            <a:p>
              <a:pPr marL="342887" indent="-342887" defTabSz="109533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AutoNum type="arabicPeriod" startAt="5"/>
              </a:pPr>
              <a:r>
                <a:rPr lang="en-IN" b="1" dirty="0">
                  <a:solidFill>
                    <a:prstClr val="black"/>
                  </a:solidFill>
                  <a:latin typeface="Trebuchet MS" panose="020B0603020202020204" pitchFamily="34" charset="0"/>
                  <a:ea typeface="ＭＳ Ｐゴシック" panose="020B0600070205080204" pitchFamily="34" charset="-128"/>
                </a:rPr>
                <a:t>SEBI</a:t>
              </a:r>
            </a:p>
            <a:p>
              <a:pPr marL="342887" indent="-342887" defTabSz="109533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AutoNum type="arabicPeriod" startAt="5"/>
              </a:pPr>
              <a:r>
                <a:rPr lang="en-IN" b="1" dirty="0">
                  <a:solidFill>
                    <a:prstClr val="black"/>
                  </a:solidFill>
                  <a:latin typeface="Trebuchet MS" panose="020B0603020202020204" pitchFamily="34" charset="0"/>
                  <a:ea typeface="ＭＳ Ｐゴシック" panose="020B0600070205080204" pitchFamily="34" charset="-128"/>
                </a:rPr>
                <a:t>RBI</a:t>
              </a:r>
            </a:p>
            <a:p>
              <a:pPr marL="342887" indent="-342887" defTabSz="109533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AutoNum type="arabicPeriod" startAt="5"/>
              </a:pPr>
              <a:r>
                <a:rPr lang="en-IN" b="1" dirty="0">
                  <a:solidFill>
                    <a:prstClr val="black"/>
                  </a:solidFill>
                  <a:latin typeface="Trebuchet MS" panose="020B0603020202020204" pitchFamily="34" charset="0"/>
                  <a:ea typeface="ＭＳ Ｐゴシック" panose="020B0600070205080204" pitchFamily="34" charset="-128"/>
                </a:rPr>
                <a:t>MCA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CBA660C-779C-458C-AB2C-A3E7F1D20012}"/>
              </a:ext>
            </a:extLst>
          </p:cNvPr>
          <p:cNvSpPr/>
          <p:nvPr/>
        </p:nvSpPr>
        <p:spPr>
          <a:xfrm>
            <a:off x="5715276" y="4300676"/>
            <a:ext cx="4153120" cy="195379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5332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9059A4-B274-421F-855B-C45DAD7841FB}"/>
              </a:ext>
            </a:extLst>
          </p:cNvPr>
          <p:cNvSpPr/>
          <p:nvPr/>
        </p:nvSpPr>
        <p:spPr>
          <a:xfrm>
            <a:off x="1523023" y="4300676"/>
            <a:ext cx="4153120" cy="195379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5332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529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468C124-0B12-4D7A-9DF7-E39FED019CAD}"/>
              </a:ext>
            </a:extLst>
          </p:cNvPr>
          <p:cNvSpPr/>
          <p:nvPr/>
        </p:nvSpPr>
        <p:spPr>
          <a:xfrm>
            <a:off x="4744996" y="2315317"/>
            <a:ext cx="2278455" cy="50452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F5A337D-AA8D-4EB8-AE1C-B1C2F17755A8}"/>
              </a:ext>
            </a:extLst>
          </p:cNvPr>
          <p:cNvSpPr/>
          <p:nvPr/>
        </p:nvSpPr>
        <p:spPr>
          <a:xfrm>
            <a:off x="609990" y="3160904"/>
            <a:ext cx="11158457" cy="2812261"/>
          </a:xfrm>
          <a:prstGeom prst="roundRect">
            <a:avLst>
              <a:gd name="adj" fmla="val 20602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Atal Tinkering Labs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₹ 488 cr.</a:t>
            </a:r>
          </a:p>
          <a:p>
            <a:pPr lvl="0">
              <a:defRPr/>
            </a:pPr>
            <a:r>
              <a:rPr lang="en-IN" sz="2400" dirty="0">
                <a:solidFill>
                  <a:srgbClr val="7030A0"/>
                </a:solidFill>
                <a:latin typeface="Trebuchet MS" panose="020B0603020202020204" pitchFamily="34" charset="0"/>
              </a:rPr>
              <a:t>Scheme run by NITI Aayog to set up tinkering labs in schools across India where young minds can give shape to their ideas through hands-on, do-it-yourself learning</a:t>
            </a: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2441  schools across India have been selected to setup tinkering labs</a:t>
            </a: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Grant-in-aid of INR 20 Lakhs per lab over a period of 5 years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83C22-86E0-4C0F-8B8D-A7D9F7476EAF}"/>
              </a:ext>
            </a:extLst>
          </p:cNvPr>
          <p:cNvSpPr txBox="1"/>
          <p:nvPr/>
        </p:nvSpPr>
        <p:spPr>
          <a:xfrm>
            <a:off x="4383499" y="2302948"/>
            <a:ext cx="295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INNOVATORS</a:t>
            </a:r>
          </a:p>
        </p:txBody>
      </p:sp>
      <p:pic>
        <p:nvPicPr>
          <p:cNvPr id="38" name="Picture 37" descr="A close up of a logo&#10;&#10;Description generated with high confidence">
            <a:extLst>
              <a:ext uri="{FF2B5EF4-FFF2-40B4-BE49-F238E27FC236}">
                <a16:creationId xmlns:a16="http://schemas.microsoft.com/office/drawing/2014/main" id="{BFB0BFE8-DC9C-4641-8654-F442FACF1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46" y="1163601"/>
            <a:ext cx="1075554" cy="10755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A83F68-E43D-47A3-A269-07BA96D561CD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Funding Innovation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Building Capacities</a:t>
            </a:r>
          </a:p>
        </p:txBody>
      </p:sp>
    </p:spTree>
    <p:extLst>
      <p:ext uri="{BB962C8B-B14F-4D97-AF65-F5344CB8AC3E}">
        <p14:creationId xmlns:p14="http://schemas.microsoft.com/office/powerpoint/2010/main" val="337776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5C95D0-0630-4CCB-9433-4A386FC2A784}"/>
              </a:ext>
            </a:extLst>
          </p:cNvPr>
          <p:cNvSpPr/>
          <p:nvPr/>
        </p:nvSpPr>
        <p:spPr>
          <a:xfrm>
            <a:off x="4744996" y="2315317"/>
            <a:ext cx="2278455" cy="50452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77BF8-CE54-4582-815D-559A18124A38}"/>
              </a:ext>
            </a:extLst>
          </p:cNvPr>
          <p:cNvSpPr txBox="1"/>
          <p:nvPr/>
        </p:nvSpPr>
        <p:spPr>
          <a:xfrm>
            <a:off x="4383499" y="2302948"/>
            <a:ext cx="295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INNOVATORS</a:t>
            </a: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8893DDB2-D78D-49CE-A836-AE8CAB5B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46" y="1163601"/>
            <a:ext cx="1075554" cy="10755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330378-CA1C-46EA-8525-978CA0ED3C37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Funding Innovation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Building Capacities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8F7A6-3CDA-40F1-A949-0C43CCE3B2E6}"/>
              </a:ext>
            </a:extLst>
          </p:cNvPr>
          <p:cNvSpPr/>
          <p:nvPr/>
        </p:nvSpPr>
        <p:spPr>
          <a:xfrm>
            <a:off x="609990" y="3160904"/>
            <a:ext cx="11158457" cy="2812261"/>
          </a:xfrm>
          <a:prstGeom prst="roundRect">
            <a:avLst>
              <a:gd name="adj" fmla="val 20602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MANAK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₹ 30 cr.</a:t>
            </a:r>
          </a:p>
          <a:p>
            <a:pPr lvl="0">
              <a:defRPr/>
            </a:pPr>
            <a:r>
              <a:rPr lang="en-IN" sz="2400" dirty="0">
                <a:solidFill>
                  <a:srgbClr val="7030A0"/>
                </a:solidFill>
                <a:latin typeface="Trebuchet MS" panose="020B0603020202020204" pitchFamily="34" charset="0"/>
              </a:rPr>
              <a:t>Scheme run by Dept. of Science &amp; Technology to strengthen science and technology system, increase R&amp;D human resource base by inviting students from all government and private schools to send their original and creative technological ideas/innovations.</a:t>
            </a: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30,678 students received a grant of INR 10,000 each</a:t>
            </a:r>
          </a:p>
        </p:txBody>
      </p:sp>
    </p:spTree>
    <p:extLst>
      <p:ext uri="{BB962C8B-B14F-4D97-AF65-F5344CB8AC3E}">
        <p14:creationId xmlns:p14="http://schemas.microsoft.com/office/powerpoint/2010/main" val="66071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5C95D0-0630-4CCB-9433-4A386FC2A784}"/>
              </a:ext>
            </a:extLst>
          </p:cNvPr>
          <p:cNvSpPr/>
          <p:nvPr/>
        </p:nvSpPr>
        <p:spPr>
          <a:xfrm>
            <a:off x="4744996" y="2315317"/>
            <a:ext cx="2278455" cy="50452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77BF8-CE54-4582-815D-559A18124A38}"/>
              </a:ext>
            </a:extLst>
          </p:cNvPr>
          <p:cNvSpPr txBox="1"/>
          <p:nvPr/>
        </p:nvSpPr>
        <p:spPr>
          <a:xfrm>
            <a:off x="4383499" y="2302948"/>
            <a:ext cx="295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INNOVATORS</a:t>
            </a: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8893DDB2-D78D-49CE-A836-AE8CAB5B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46" y="1163601"/>
            <a:ext cx="1075554" cy="10755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330378-CA1C-46EA-8525-978CA0ED3C37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Funding Innovation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Building Capacities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B28505-8D8D-46F8-B9D9-B557768D3742}"/>
              </a:ext>
            </a:extLst>
          </p:cNvPr>
          <p:cNvSpPr/>
          <p:nvPr/>
        </p:nvSpPr>
        <p:spPr>
          <a:xfrm>
            <a:off x="609990" y="3160904"/>
            <a:ext cx="11158457" cy="2812261"/>
          </a:xfrm>
          <a:prstGeom prst="roundRect">
            <a:avLst>
              <a:gd name="adj" fmla="val 20602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IN" sz="2800" b="1" dirty="0" err="1">
                <a:solidFill>
                  <a:srgbClr val="17406D"/>
                </a:solidFill>
                <a:latin typeface="Trebuchet MS" panose="020B0603020202020204" pitchFamily="34" charset="0"/>
              </a:rPr>
              <a:t>Uchhattar</a:t>
            </a:r>
            <a:r>
              <a:rPr lang="en-IN" sz="2800" b="1" dirty="0">
                <a:solidFill>
                  <a:srgbClr val="17406D"/>
                </a:solidFill>
                <a:latin typeface="Trebuchet MS" panose="020B0603020202020204" pitchFamily="34" charset="0"/>
              </a:rPr>
              <a:t> </a:t>
            </a:r>
            <a:r>
              <a:rPr lang="en-IN" sz="2800" b="1" dirty="0" err="1">
                <a:solidFill>
                  <a:srgbClr val="17406D"/>
                </a:solidFill>
                <a:latin typeface="Trebuchet MS" panose="020B0603020202020204" pitchFamily="34" charset="0"/>
              </a:rPr>
              <a:t>Avishkar</a:t>
            </a:r>
            <a:r>
              <a:rPr lang="en-IN" sz="2800" b="1" dirty="0">
                <a:solidFill>
                  <a:srgbClr val="17406D"/>
                </a:solidFill>
                <a:latin typeface="Trebuchet MS" panose="020B0603020202020204" pitchFamily="34" charset="0"/>
              </a:rPr>
              <a:t> Yojana</a:t>
            </a:r>
            <a:r>
              <a:rPr lang="en-IN" sz="2800" b="1" dirty="0">
                <a:solidFill>
                  <a:srgbClr val="7030A0"/>
                </a:solidFill>
                <a:latin typeface="Trebuchet MS" panose="020B0603020202020204" pitchFamily="34" charset="0"/>
              </a:rPr>
              <a:t> </a:t>
            </a:r>
            <a:r>
              <a:rPr lang="en-IN" sz="2800" b="1" dirty="0">
                <a:solidFill>
                  <a:srgbClr val="FF0000"/>
                </a:solidFill>
                <a:latin typeface="Trebuchet MS" panose="020B0603020202020204" pitchFamily="34" charset="0"/>
              </a:rPr>
              <a:t>₹ 258 cr.</a:t>
            </a:r>
          </a:p>
          <a:p>
            <a:pPr lvl="0">
              <a:defRPr/>
            </a:pPr>
            <a:r>
              <a:rPr lang="en-IN" sz="2400" dirty="0">
                <a:solidFill>
                  <a:srgbClr val="7030A0"/>
                </a:solidFill>
                <a:latin typeface="Trebuchet MS" panose="020B0603020202020204" pitchFamily="34" charset="0"/>
              </a:rPr>
              <a:t>Scheme run by Min. of Human Resource Development to jointly fund research projects, along with private entities, undertaken by IIT students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Funding support provided to 85 research projects at various IITs, for product development &amp; commercialization</a:t>
            </a:r>
          </a:p>
          <a:p>
            <a:pPr lvl="0">
              <a:defRPr/>
            </a:pPr>
            <a:endParaRPr lang="en-IN" sz="2400" b="1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5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3DB743-4427-4029-9655-4F15C9343058}"/>
              </a:ext>
            </a:extLst>
          </p:cNvPr>
          <p:cNvSpPr/>
          <p:nvPr/>
        </p:nvSpPr>
        <p:spPr>
          <a:xfrm>
            <a:off x="4195416" y="2315317"/>
            <a:ext cx="3349904" cy="50452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46B02-491A-4B1E-990C-327FF9601119}"/>
              </a:ext>
            </a:extLst>
          </p:cNvPr>
          <p:cNvSpPr txBox="1"/>
          <p:nvPr/>
        </p:nvSpPr>
        <p:spPr>
          <a:xfrm>
            <a:off x="4235737" y="2315620"/>
            <a:ext cx="3250766" cy="65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INFRASTRUCTURE</a:t>
            </a:r>
          </a:p>
        </p:txBody>
      </p:sp>
      <p:sp>
        <p:nvSpPr>
          <p:cNvPr id="14" name="Freeform 30">
            <a:extLst>
              <a:ext uri="{FF2B5EF4-FFF2-40B4-BE49-F238E27FC236}">
                <a16:creationId xmlns:a16="http://schemas.microsoft.com/office/drawing/2014/main" id="{F753BDEA-33B0-4263-9E0F-92A063BFF4D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58055" y="1393992"/>
            <a:ext cx="1806131" cy="852896"/>
          </a:xfrm>
          <a:custGeom>
            <a:avLst/>
            <a:gdLst>
              <a:gd name="T0" fmla="*/ 2147483647 w 6736"/>
              <a:gd name="T1" fmla="*/ 2147483647 h 3185"/>
              <a:gd name="T2" fmla="*/ 2147483647 w 6736"/>
              <a:gd name="T3" fmla="*/ 2147483647 h 3185"/>
              <a:gd name="T4" fmla="*/ 2147483647 w 6736"/>
              <a:gd name="T5" fmla="*/ 2147483647 h 3185"/>
              <a:gd name="T6" fmla="*/ 2147483647 w 6736"/>
              <a:gd name="T7" fmla="*/ 2147483647 h 3185"/>
              <a:gd name="T8" fmla="*/ 2147483647 w 6736"/>
              <a:gd name="T9" fmla="*/ 2147483647 h 3185"/>
              <a:gd name="T10" fmla="*/ 2147483647 w 6736"/>
              <a:gd name="T11" fmla="*/ 2147483647 h 3185"/>
              <a:gd name="T12" fmla="*/ 2147483647 w 6736"/>
              <a:gd name="T13" fmla="*/ 2147483647 h 3185"/>
              <a:gd name="T14" fmla="*/ 2147483647 w 6736"/>
              <a:gd name="T15" fmla="*/ 2147483647 h 3185"/>
              <a:gd name="T16" fmla="*/ 2147483647 w 6736"/>
              <a:gd name="T17" fmla="*/ 2147483647 h 3185"/>
              <a:gd name="T18" fmla="*/ 2147483647 w 6736"/>
              <a:gd name="T19" fmla="*/ 2147483647 h 3185"/>
              <a:gd name="T20" fmla="*/ 2147483647 w 6736"/>
              <a:gd name="T21" fmla="*/ 2147483647 h 3185"/>
              <a:gd name="T22" fmla="*/ 2147483647 w 6736"/>
              <a:gd name="T23" fmla="*/ 2147483647 h 3185"/>
              <a:gd name="T24" fmla="*/ 2147483647 w 6736"/>
              <a:gd name="T25" fmla="*/ 2147483647 h 3185"/>
              <a:gd name="T26" fmla="*/ 2147483647 w 6736"/>
              <a:gd name="T27" fmla="*/ 2147483647 h 3185"/>
              <a:gd name="T28" fmla="*/ 2147483647 w 6736"/>
              <a:gd name="T29" fmla="*/ 2147483647 h 3185"/>
              <a:gd name="T30" fmla="*/ 2147483647 w 6736"/>
              <a:gd name="T31" fmla="*/ 2147483647 h 3185"/>
              <a:gd name="T32" fmla="*/ 2147483647 w 6736"/>
              <a:gd name="T33" fmla="*/ 2147483647 h 3185"/>
              <a:gd name="T34" fmla="*/ 2147483647 w 6736"/>
              <a:gd name="T35" fmla="*/ 2147483647 h 3185"/>
              <a:gd name="T36" fmla="*/ 2147483647 w 6736"/>
              <a:gd name="T37" fmla="*/ 2147483647 h 3185"/>
              <a:gd name="T38" fmla="*/ 2147483647 w 6736"/>
              <a:gd name="T39" fmla="*/ 2147483647 h 3185"/>
              <a:gd name="T40" fmla="*/ 2147483647 w 6736"/>
              <a:gd name="T41" fmla="*/ 2147483647 h 3185"/>
              <a:gd name="T42" fmla="*/ 2147483647 w 6736"/>
              <a:gd name="T43" fmla="*/ 2147483647 h 3185"/>
              <a:gd name="T44" fmla="*/ 2147483647 w 6736"/>
              <a:gd name="T45" fmla="*/ 2147483647 h 3185"/>
              <a:gd name="T46" fmla="*/ 2147483647 w 6736"/>
              <a:gd name="T47" fmla="*/ 2147483647 h 3185"/>
              <a:gd name="T48" fmla="*/ 2147483647 w 6736"/>
              <a:gd name="T49" fmla="*/ 2147483647 h 3185"/>
              <a:gd name="T50" fmla="*/ 2147483647 w 6736"/>
              <a:gd name="T51" fmla="*/ 2147483647 h 3185"/>
              <a:gd name="T52" fmla="*/ 2147483647 w 6736"/>
              <a:gd name="T53" fmla="*/ 2147483647 h 3185"/>
              <a:gd name="T54" fmla="*/ 2147483647 w 6736"/>
              <a:gd name="T55" fmla="*/ 2147483647 h 3185"/>
              <a:gd name="T56" fmla="*/ 2147483647 w 6736"/>
              <a:gd name="T57" fmla="*/ 2147483647 h 3185"/>
              <a:gd name="T58" fmla="*/ 2147483647 w 6736"/>
              <a:gd name="T59" fmla="*/ 2147483647 h 3185"/>
              <a:gd name="T60" fmla="*/ 2147483647 w 6736"/>
              <a:gd name="T61" fmla="*/ 2147483647 h 3185"/>
              <a:gd name="T62" fmla="*/ 2147483647 w 6736"/>
              <a:gd name="T63" fmla="*/ 2147483647 h 3185"/>
              <a:gd name="T64" fmla="*/ 2147483647 w 6736"/>
              <a:gd name="T65" fmla="*/ 2147483647 h 3185"/>
              <a:gd name="T66" fmla="*/ 2147483647 w 6736"/>
              <a:gd name="T67" fmla="*/ 2147483647 h 3185"/>
              <a:gd name="T68" fmla="*/ 2147483647 w 6736"/>
              <a:gd name="T69" fmla="*/ 0 h 3185"/>
              <a:gd name="T70" fmla="*/ 2147483647 w 6736"/>
              <a:gd name="T71" fmla="*/ 2147483647 h 3185"/>
              <a:gd name="T72" fmla="*/ 2147483647 w 6736"/>
              <a:gd name="T73" fmla="*/ 2147483647 h 3185"/>
              <a:gd name="T74" fmla="*/ 0 w 6736"/>
              <a:gd name="T75" fmla="*/ 2147483647 h 3185"/>
              <a:gd name="T76" fmla="*/ 2147483647 w 6736"/>
              <a:gd name="T77" fmla="*/ 2147483647 h 3185"/>
              <a:gd name="T78" fmla="*/ 2147483647 w 6736"/>
              <a:gd name="T79" fmla="*/ 2147483647 h 3185"/>
              <a:gd name="T80" fmla="*/ 2147483647 w 6736"/>
              <a:gd name="T81" fmla="*/ 2147483647 h 3185"/>
              <a:gd name="T82" fmla="*/ 2147483647 w 6736"/>
              <a:gd name="T83" fmla="*/ 2147483647 h 3185"/>
              <a:gd name="T84" fmla="*/ 2147483647 w 6736"/>
              <a:gd name="T85" fmla="*/ 2147483647 h 3185"/>
              <a:gd name="T86" fmla="*/ 2147483647 w 6736"/>
              <a:gd name="T87" fmla="*/ 2147483647 h 3185"/>
              <a:gd name="T88" fmla="*/ 2147483647 w 6736"/>
              <a:gd name="T89" fmla="*/ 2147483647 h 3185"/>
              <a:gd name="T90" fmla="*/ 2147483647 w 6736"/>
              <a:gd name="T91" fmla="*/ 2147483647 h 3185"/>
              <a:gd name="T92" fmla="*/ 2147483647 w 6736"/>
              <a:gd name="T93" fmla="*/ 2147483647 h 3185"/>
              <a:gd name="T94" fmla="*/ 2147483647 w 6736"/>
              <a:gd name="T95" fmla="*/ 2147483647 h 3185"/>
              <a:gd name="T96" fmla="*/ 2147483647 w 6736"/>
              <a:gd name="T97" fmla="*/ 2147483647 h 3185"/>
              <a:gd name="T98" fmla="*/ 2147483647 w 6736"/>
              <a:gd name="T99" fmla="*/ 2147483647 h 3185"/>
              <a:gd name="T100" fmla="*/ 2147483647 w 6736"/>
              <a:gd name="T101" fmla="*/ 2147483647 h 318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736"/>
              <a:gd name="T154" fmla="*/ 0 h 3185"/>
              <a:gd name="T155" fmla="*/ 6736 w 6736"/>
              <a:gd name="T156" fmla="*/ 3185 h 3185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736" h="3185">
                <a:moveTo>
                  <a:pt x="5208" y="2986"/>
                </a:moveTo>
                <a:lnTo>
                  <a:pt x="5208" y="1551"/>
                </a:lnTo>
                <a:lnTo>
                  <a:pt x="4288" y="1551"/>
                </a:lnTo>
                <a:lnTo>
                  <a:pt x="4288" y="1149"/>
                </a:lnTo>
                <a:lnTo>
                  <a:pt x="2443" y="1149"/>
                </a:lnTo>
                <a:lnTo>
                  <a:pt x="2443" y="1551"/>
                </a:lnTo>
                <a:lnTo>
                  <a:pt x="1066" y="1551"/>
                </a:lnTo>
                <a:lnTo>
                  <a:pt x="1066" y="915"/>
                </a:lnTo>
                <a:lnTo>
                  <a:pt x="405" y="915"/>
                </a:lnTo>
                <a:lnTo>
                  <a:pt x="405" y="1551"/>
                </a:lnTo>
                <a:lnTo>
                  <a:pt x="199" y="1551"/>
                </a:lnTo>
                <a:lnTo>
                  <a:pt x="199" y="2986"/>
                </a:lnTo>
                <a:lnTo>
                  <a:pt x="5208" y="2986"/>
                </a:lnTo>
                <a:close/>
                <a:moveTo>
                  <a:pt x="668" y="0"/>
                </a:moveTo>
                <a:lnTo>
                  <a:pt x="1309" y="174"/>
                </a:lnTo>
                <a:lnTo>
                  <a:pt x="800" y="314"/>
                </a:lnTo>
                <a:lnTo>
                  <a:pt x="800" y="716"/>
                </a:lnTo>
                <a:lnTo>
                  <a:pt x="1265" y="716"/>
                </a:lnTo>
                <a:lnTo>
                  <a:pt x="1265" y="1352"/>
                </a:lnTo>
                <a:lnTo>
                  <a:pt x="2244" y="1352"/>
                </a:lnTo>
                <a:lnTo>
                  <a:pt x="2244" y="950"/>
                </a:lnTo>
                <a:lnTo>
                  <a:pt x="2632" y="950"/>
                </a:lnTo>
                <a:lnTo>
                  <a:pt x="2646" y="925"/>
                </a:lnTo>
                <a:lnTo>
                  <a:pt x="2657" y="898"/>
                </a:lnTo>
                <a:lnTo>
                  <a:pt x="2672" y="873"/>
                </a:lnTo>
                <a:lnTo>
                  <a:pt x="2685" y="849"/>
                </a:lnTo>
                <a:lnTo>
                  <a:pt x="2702" y="825"/>
                </a:lnTo>
                <a:lnTo>
                  <a:pt x="2719" y="800"/>
                </a:lnTo>
                <a:lnTo>
                  <a:pt x="2735" y="779"/>
                </a:lnTo>
                <a:lnTo>
                  <a:pt x="2754" y="756"/>
                </a:lnTo>
                <a:lnTo>
                  <a:pt x="2772" y="734"/>
                </a:lnTo>
                <a:lnTo>
                  <a:pt x="2792" y="714"/>
                </a:lnTo>
                <a:lnTo>
                  <a:pt x="2812" y="694"/>
                </a:lnTo>
                <a:lnTo>
                  <a:pt x="2832" y="674"/>
                </a:lnTo>
                <a:lnTo>
                  <a:pt x="2853" y="656"/>
                </a:lnTo>
                <a:lnTo>
                  <a:pt x="2875" y="638"/>
                </a:lnTo>
                <a:lnTo>
                  <a:pt x="2898" y="621"/>
                </a:lnTo>
                <a:lnTo>
                  <a:pt x="2921" y="604"/>
                </a:lnTo>
                <a:lnTo>
                  <a:pt x="2946" y="590"/>
                </a:lnTo>
                <a:lnTo>
                  <a:pt x="2971" y="575"/>
                </a:lnTo>
                <a:lnTo>
                  <a:pt x="2996" y="560"/>
                </a:lnTo>
                <a:lnTo>
                  <a:pt x="3021" y="548"/>
                </a:lnTo>
                <a:lnTo>
                  <a:pt x="3047" y="536"/>
                </a:lnTo>
                <a:lnTo>
                  <a:pt x="3074" y="525"/>
                </a:lnTo>
                <a:lnTo>
                  <a:pt x="3102" y="515"/>
                </a:lnTo>
                <a:lnTo>
                  <a:pt x="3129" y="505"/>
                </a:lnTo>
                <a:lnTo>
                  <a:pt x="3157" y="497"/>
                </a:lnTo>
                <a:lnTo>
                  <a:pt x="3185" y="490"/>
                </a:lnTo>
                <a:lnTo>
                  <a:pt x="3215" y="485"/>
                </a:lnTo>
                <a:lnTo>
                  <a:pt x="3243" y="478"/>
                </a:lnTo>
                <a:lnTo>
                  <a:pt x="3273" y="475"/>
                </a:lnTo>
                <a:lnTo>
                  <a:pt x="3303" y="472"/>
                </a:lnTo>
                <a:lnTo>
                  <a:pt x="3335" y="470"/>
                </a:lnTo>
                <a:lnTo>
                  <a:pt x="3365" y="470"/>
                </a:lnTo>
                <a:lnTo>
                  <a:pt x="3396" y="470"/>
                </a:lnTo>
                <a:lnTo>
                  <a:pt x="3426" y="472"/>
                </a:lnTo>
                <a:lnTo>
                  <a:pt x="3456" y="475"/>
                </a:lnTo>
                <a:lnTo>
                  <a:pt x="3486" y="478"/>
                </a:lnTo>
                <a:lnTo>
                  <a:pt x="3514" y="485"/>
                </a:lnTo>
                <a:lnTo>
                  <a:pt x="3544" y="490"/>
                </a:lnTo>
                <a:lnTo>
                  <a:pt x="3572" y="497"/>
                </a:lnTo>
                <a:lnTo>
                  <a:pt x="3601" y="505"/>
                </a:lnTo>
                <a:lnTo>
                  <a:pt x="3629" y="515"/>
                </a:lnTo>
                <a:lnTo>
                  <a:pt x="3655" y="525"/>
                </a:lnTo>
                <a:lnTo>
                  <a:pt x="3682" y="536"/>
                </a:lnTo>
                <a:lnTo>
                  <a:pt x="3708" y="548"/>
                </a:lnTo>
                <a:lnTo>
                  <a:pt x="3733" y="560"/>
                </a:lnTo>
                <a:lnTo>
                  <a:pt x="3760" y="575"/>
                </a:lnTo>
                <a:lnTo>
                  <a:pt x="3783" y="590"/>
                </a:lnTo>
                <a:lnTo>
                  <a:pt x="3808" y="604"/>
                </a:lnTo>
                <a:lnTo>
                  <a:pt x="3831" y="621"/>
                </a:lnTo>
                <a:lnTo>
                  <a:pt x="3855" y="638"/>
                </a:lnTo>
                <a:lnTo>
                  <a:pt x="3876" y="656"/>
                </a:lnTo>
                <a:lnTo>
                  <a:pt x="3898" y="674"/>
                </a:lnTo>
                <a:lnTo>
                  <a:pt x="3919" y="694"/>
                </a:lnTo>
                <a:lnTo>
                  <a:pt x="3939" y="714"/>
                </a:lnTo>
                <a:lnTo>
                  <a:pt x="3958" y="734"/>
                </a:lnTo>
                <a:lnTo>
                  <a:pt x="3977" y="756"/>
                </a:lnTo>
                <a:lnTo>
                  <a:pt x="3994" y="779"/>
                </a:lnTo>
                <a:lnTo>
                  <a:pt x="4012" y="800"/>
                </a:lnTo>
                <a:lnTo>
                  <a:pt x="4029" y="825"/>
                </a:lnTo>
                <a:lnTo>
                  <a:pt x="4044" y="849"/>
                </a:lnTo>
                <a:lnTo>
                  <a:pt x="4059" y="873"/>
                </a:lnTo>
                <a:lnTo>
                  <a:pt x="4072" y="898"/>
                </a:lnTo>
                <a:lnTo>
                  <a:pt x="4085" y="925"/>
                </a:lnTo>
                <a:lnTo>
                  <a:pt x="4097" y="950"/>
                </a:lnTo>
                <a:lnTo>
                  <a:pt x="4487" y="950"/>
                </a:lnTo>
                <a:lnTo>
                  <a:pt x="4487" y="1352"/>
                </a:lnTo>
                <a:lnTo>
                  <a:pt x="5208" y="1352"/>
                </a:lnTo>
                <a:lnTo>
                  <a:pt x="5208" y="1030"/>
                </a:lnTo>
                <a:lnTo>
                  <a:pt x="4700" y="892"/>
                </a:lnTo>
                <a:lnTo>
                  <a:pt x="5341" y="717"/>
                </a:lnTo>
                <a:lnTo>
                  <a:pt x="5341" y="2986"/>
                </a:lnTo>
                <a:lnTo>
                  <a:pt x="6537" y="2986"/>
                </a:lnTo>
                <a:lnTo>
                  <a:pt x="6537" y="1551"/>
                </a:lnTo>
                <a:lnTo>
                  <a:pt x="6331" y="1551"/>
                </a:lnTo>
                <a:lnTo>
                  <a:pt x="6331" y="915"/>
                </a:lnTo>
                <a:lnTo>
                  <a:pt x="5670" y="915"/>
                </a:lnTo>
                <a:lnTo>
                  <a:pt x="5670" y="1551"/>
                </a:lnTo>
                <a:lnTo>
                  <a:pt x="5471" y="1551"/>
                </a:lnTo>
                <a:lnTo>
                  <a:pt x="5471" y="716"/>
                </a:lnTo>
                <a:lnTo>
                  <a:pt x="5906" y="716"/>
                </a:lnTo>
                <a:lnTo>
                  <a:pt x="5906" y="0"/>
                </a:lnTo>
                <a:lnTo>
                  <a:pt x="6547" y="174"/>
                </a:lnTo>
                <a:lnTo>
                  <a:pt x="6038" y="314"/>
                </a:lnTo>
                <a:lnTo>
                  <a:pt x="6038" y="716"/>
                </a:lnTo>
                <a:lnTo>
                  <a:pt x="6530" y="716"/>
                </a:lnTo>
                <a:lnTo>
                  <a:pt x="6530" y="1352"/>
                </a:lnTo>
                <a:lnTo>
                  <a:pt x="6736" y="1352"/>
                </a:lnTo>
                <a:lnTo>
                  <a:pt x="6736" y="3185"/>
                </a:lnTo>
                <a:lnTo>
                  <a:pt x="0" y="3185"/>
                </a:lnTo>
                <a:lnTo>
                  <a:pt x="0" y="1352"/>
                </a:lnTo>
                <a:lnTo>
                  <a:pt x="206" y="1352"/>
                </a:lnTo>
                <a:lnTo>
                  <a:pt x="206" y="716"/>
                </a:lnTo>
                <a:lnTo>
                  <a:pt x="668" y="716"/>
                </a:lnTo>
                <a:lnTo>
                  <a:pt x="668" y="0"/>
                </a:lnTo>
                <a:close/>
                <a:moveTo>
                  <a:pt x="2662" y="2014"/>
                </a:moveTo>
                <a:lnTo>
                  <a:pt x="2662" y="2821"/>
                </a:lnTo>
                <a:lnTo>
                  <a:pt x="2529" y="2821"/>
                </a:lnTo>
                <a:lnTo>
                  <a:pt x="2529" y="2014"/>
                </a:lnTo>
                <a:lnTo>
                  <a:pt x="2662" y="2014"/>
                </a:lnTo>
                <a:close/>
                <a:moveTo>
                  <a:pt x="3046" y="2014"/>
                </a:moveTo>
                <a:lnTo>
                  <a:pt x="3046" y="2821"/>
                </a:lnTo>
                <a:lnTo>
                  <a:pt x="2913" y="2821"/>
                </a:lnTo>
                <a:lnTo>
                  <a:pt x="2913" y="2014"/>
                </a:lnTo>
                <a:lnTo>
                  <a:pt x="3046" y="2014"/>
                </a:lnTo>
                <a:close/>
                <a:moveTo>
                  <a:pt x="3431" y="2014"/>
                </a:moveTo>
                <a:lnTo>
                  <a:pt x="3431" y="2821"/>
                </a:lnTo>
                <a:lnTo>
                  <a:pt x="3298" y="2821"/>
                </a:lnTo>
                <a:lnTo>
                  <a:pt x="3298" y="2014"/>
                </a:lnTo>
                <a:lnTo>
                  <a:pt x="3431" y="2014"/>
                </a:lnTo>
                <a:close/>
                <a:moveTo>
                  <a:pt x="3816" y="2014"/>
                </a:moveTo>
                <a:lnTo>
                  <a:pt x="3816" y="2821"/>
                </a:lnTo>
                <a:lnTo>
                  <a:pt x="3684" y="2821"/>
                </a:lnTo>
                <a:lnTo>
                  <a:pt x="3684" y="2014"/>
                </a:lnTo>
                <a:lnTo>
                  <a:pt x="3816" y="2014"/>
                </a:lnTo>
                <a:close/>
                <a:moveTo>
                  <a:pt x="4200" y="2014"/>
                </a:moveTo>
                <a:lnTo>
                  <a:pt x="4200" y="2821"/>
                </a:lnTo>
                <a:lnTo>
                  <a:pt x="4067" y="2821"/>
                </a:lnTo>
                <a:lnTo>
                  <a:pt x="4067" y="2014"/>
                </a:lnTo>
                <a:lnTo>
                  <a:pt x="4200" y="2014"/>
                </a:lnTo>
                <a:close/>
                <a:moveTo>
                  <a:pt x="2425" y="1795"/>
                </a:moveTo>
                <a:lnTo>
                  <a:pt x="3365" y="1490"/>
                </a:lnTo>
                <a:lnTo>
                  <a:pt x="4305" y="1795"/>
                </a:lnTo>
                <a:lnTo>
                  <a:pt x="4263" y="1921"/>
                </a:lnTo>
                <a:lnTo>
                  <a:pt x="3365" y="1629"/>
                </a:lnTo>
                <a:lnTo>
                  <a:pt x="2466" y="1921"/>
                </a:lnTo>
                <a:lnTo>
                  <a:pt x="2425" y="1795"/>
                </a:lnTo>
                <a:close/>
                <a:moveTo>
                  <a:pt x="1202" y="1770"/>
                </a:moveTo>
                <a:lnTo>
                  <a:pt x="1202" y="2821"/>
                </a:lnTo>
                <a:lnTo>
                  <a:pt x="1070" y="2821"/>
                </a:lnTo>
                <a:lnTo>
                  <a:pt x="1070" y="1770"/>
                </a:lnTo>
                <a:lnTo>
                  <a:pt x="1202" y="177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10CCC3-B114-4667-BD7A-F5728C42173B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Funding Innovation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Building Capacities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DAB386-98F6-4ECB-A85B-60D8A3AA5CCB}"/>
              </a:ext>
            </a:extLst>
          </p:cNvPr>
          <p:cNvSpPr/>
          <p:nvPr/>
        </p:nvSpPr>
        <p:spPr>
          <a:xfrm>
            <a:off x="609990" y="3160904"/>
            <a:ext cx="11158457" cy="2812261"/>
          </a:xfrm>
          <a:prstGeom prst="roundRect">
            <a:avLst>
              <a:gd name="adj" fmla="val 20602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defRPr/>
            </a:pPr>
            <a:r>
              <a:rPr lang="en-IN" sz="2800" b="1" dirty="0">
                <a:solidFill>
                  <a:srgbClr val="17406D"/>
                </a:solidFill>
                <a:latin typeface="Trebuchet MS" panose="020B0603020202020204" pitchFamily="34" charset="0"/>
              </a:rPr>
              <a:t>Incubation</a:t>
            </a:r>
            <a:r>
              <a:rPr lang="en-IN" sz="2000" b="1" dirty="0">
                <a:solidFill>
                  <a:srgbClr val="17406D"/>
                </a:solidFill>
                <a:latin typeface="Trebuchet MS" panose="020B0603020202020204" pitchFamily="34" charset="0"/>
              </a:rPr>
              <a:t> </a:t>
            </a:r>
            <a:r>
              <a:rPr lang="en-IN" sz="2800" b="1" dirty="0">
                <a:solidFill>
                  <a:srgbClr val="17406D"/>
                </a:solidFill>
                <a:latin typeface="Trebuchet MS" panose="020B0603020202020204" pitchFamily="34" charset="0"/>
              </a:rPr>
              <a:t>Centres </a:t>
            </a:r>
            <a:r>
              <a:rPr lang="en-IN" sz="2800" b="1" dirty="0">
                <a:solidFill>
                  <a:srgbClr val="FF0000"/>
                </a:solidFill>
                <a:latin typeface="Trebuchet MS" panose="020B0603020202020204" pitchFamily="34" charset="0"/>
              </a:rPr>
              <a:t>₹ 244 cr.</a:t>
            </a:r>
          </a:p>
          <a:p>
            <a:pPr lvl="0">
              <a:defRPr/>
            </a:pPr>
            <a:r>
              <a:rPr lang="en-IN" sz="2400" dirty="0">
                <a:solidFill>
                  <a:srgbClr val="7030A0"/>
                </a:solidFill>
                <a:latin typeface="Trebuchet MS" panose="020B0603020202020204" pitchFamily="34" charset="0"/>
              </a:rPr>
              <a:t>Supporting creating of world class incubation facilities across India that will enable entrepreneurs by mentoring and cultivating their ideas into successful ventures</a:t>
            </a: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NITI AAYOG</a:t>
            </a: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Dept. of Science &amp; Technology</a:t>
            </a: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Dept. of Biotechnology</a:t>
            </a:r>
          </a:p>
        </p:txBody>
      </p:sp>
    </p:spTree>
    <p:extLst>
      <p:ext uri="{BB962C8B-B14F-4D97-AF65-F5344CB8AC3E}">
        <p14:creationId xmlns:p14="http://schemas.microsoft.com/office/powerpoint/2010/main" val="385620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33D2-ADD8-4598-940A-02021BA35790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Funding Innovation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Building Capacities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F49A8F-8D04-45DA-94B0-8E028EFFCCA2}"/>
              </a:ext>
            </a:extLst>
          </p:cNvPr>
          <p:cNvSpPr/>
          <p:nvPr/>
        </p:nvSpPr>
        <p:spPr>
          <a:xfrm>
            <a:off x="4195416" y="2315317"/>
            <a:ext cx="3349904" cy="50452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17BFF-E326-4CE7-A4EA-3DC7733134DD}"/>
              </a:ext>
            </a:extLst>
          </p:cNvPr>
          <p:cNvSpPr txBox="1"/>
          <p:nvPr/>
        </p:nvSpPr>
        <p:spPr>
          <a:xfrm>
            <a:off x="4235737" y="2315620"/>
            <a:ext cx="3250766" cy="65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INFRASTRUCTURE</a:t>
            </a:r>
          </a:p>
        </p:txBody>
      </p:sp>
      <p:sp>
        <p:nvSpPr>
          <p:cNvPr id="5" name="Freeform 30">
            <a:extLst>
              <a:ext uri="{FF2B5EF4-FFF2-40B4-BE49-F238E27FC236}">
                <a16:creationId xmlns:a16="http://schemas.microsoft.com/office/drawing/2014/main" id="{5C06486A-D017-472C-8AE9-A442D22774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58055" y="1393992"/>
            <a:ext cx="1806131" cy="852896"/>
          </a:xfrm>
          <a:custGeom>
            <a:avLst/>
            <a:gdLst>
              <a:gd name="T0" fmla="*/ 2147483647 w 6736"/>
              <a:gd name="T1" fmla="*/ 2147483647 h 3185"/>
              <a:gd name="T2" fmla="*/ 2147483647 w 6736"/>
              <a:gd name="T3" fmla="*/ 2147483647 h 3185"/>
              <a:gd name="T4" fmla="*/ 2147483647 w 6736"/>
              <a:gd name="T5" fmla="*/ 2147483647 h 3185"/>
              <a:gd name="T6" fmla="*/ 2147483647 w 6736"/>
              <a:gd name="T7" fmla="*/ 2147483647 h 3185"/>
              <a:gd name="T8" fmla="*/ 2147483647 w 6736"/>
              <a:gd name="T9" fmla="*/ 2147483647 h 3185"/>
              <a:gd name="T10" fmla="*/ 2147483647 w 6736"/>
              <a:gd name="T11" fmla="*/ 2147483647 h 3185"/>
              <a:gd name="T12" fmla="*/ 2147483647 w 6736"/>
              <a:gd name="T13" fmla="*/ 2147483647 h 3185"/>
              <a:gd name="T14" fmla="*/ 2147483647 w 6736"/>
              <a:gd name="T15" fmla="*/ 2147483647 h 3185"/>
              <a:gd name="T16" fmla="*/ 2147483647 w 6736"/>
              <a:gd name="T17" fmla="*/ 2147483647 h 3185"/>
              <a:gd name="T18" fmla="*/ 2147483647 w 6736"/>
              <a:gd name="T19" fmla="*/ 2147483647 h 3185"/>
              <a:gd name="T20" fmla="*/ 2147483647 w 6736"/>
              <a:gd name="T21" fmla="*/ 2147483647 h 3185"/>
              <a:gd name="T22" fmla="*/ 2147483647 w 6736"/>
              <a:gd name="T23" fmla="*/ 2147483647 h 3185"/>
              <a:gd name="T24" fmla="*/ 2147483647 w 6736"/>
              <a:gd name="T25" fmla="*/ 2147483647 h 3185"/>
              <a:gd name="T26" fmla="*/ 2147483647 w 6736"/>
              <a:gd name="T27" fmla="*/ 2147483647 h 3185"/>
              <a:gd name="T28" fmla="*/ 2147483647 w 6736"/>
              <a:gd name="T29" fmla="*/ 2147483647 h 3185"/>
              <a:gd name="T30" fmla="*/ 2147483647 w 6736"/>
              <a:gd name="T31" fmla="*/ 2147483647 h 3185"/>
              <a:gd name="T32" fmla="*/ 2147483647 w 6736"/>
              <a:gd name="T33" fmla="*/ 2147483647 h 3185"/>
              <a:gd name="T34" fmla="*/ 2147483647 w 6736"/>
              <a:gd name="T35" fmla="*/ 2147483647 h 3185"/>
              <a:gd name="T36" fmla="*/ 2147483647 w 6736"/>
              <a:gd name="T37" fmla="*/ 2147483647 h 3185"/>
              <a:gd name="T38" fmla="*/ 2147483647 w 6736"/>
              <a:gd name="T39" fmla="*/ 2147483647 h 3185"/>
              <a:gd name="T40" fmla="*/ 2147483647 w 6736"/>
              <a:gd name="T41" fmla="*/ 2147483647 h 3185"/>
              <a:gd name="T42" fmla="*/ 2147483647 w 6736"/>
              <a:gd name="T43" fmla="*/ 2147483647 h 3185"/>
              <a:gd name="T44" fmla="*/ 2147483647 w 6736"/>
              <a:gd name="T45" fmla="*/ 2147483647 h 3185"/>
              <a:gd name="T46" fmla="*/ 2147483647 w 6736"/>
              <a:gd name="T47" fmla="*/ 2147483647 h 3185"/>
              <a:gd name="T48" fmla="*/ 2147483647 w 6736"/>
              <a:gd name="T49" fmla="*/ 2147483647 h 3185"/>
              <a:gd name="T50" fmla="*/ 2147483647 w 6736"/>
              <a:gd name="T51" fmla="*/ 2147483647 h 3185"/>
              <a:gd name="T52" fmla="*/ 2147483647 w 6736"/>
              <a:gd name="T53" fmla="*/ 2147483647 h 3185"/>
              <a:gd name="T54" fmla="*/ 2147483647 w 6736"/>
              <a:gd name="T55" fmla="*/ 2147483647 h 3185"/>
              <a:gd name="T56" fmla="*/ 2147483647 w 6736"/>
              <a:gd name="T57" fmla="*/ 2147483647 h 3185"/>
              <a:gd name="T58" fmla="*/ 2147483647 w 6736"/>
              <a:gd name="T59" fmla="*/ 2147483647 h 3185"/>
              <a:gd name="T60" fmla="*/ 2147483647 w 6736"/>
              <a:gd name="T61" fmla="*/ 2147483647 h 3185"/>
              <a:gd name="T62" fmla="*/ 2147483647 w 6736"/>
              <a:gd name="T63" fmla="*/ 2147483647 h 3185"/>
              <a:gd name="T64" fmla="*/ 2147483647 w 6736"/>
              <a:gd name="T65" fmla="*/ 2147483647 h 3185"/>
              <a:gd name="T66" fmla="*/ 2147483647 w 6736"/>
              <a:gd name="T67" fmla="*/ 2147483647 h 3185"/>
              <a:gd name="T68" fmla="*/ 2147483647 w 6736"/>
              <a:gd name="T69" fmla="*/ 0 h 3185"/>
              <a:gd name="T70" fmla="*/ 2147483647 w 6736"/>
              <a:gd name="T71" fmla="*/ 2147483647 h 3185"/>
              <a:gd name="T72" fmla="*/ 2147483647 w 6736"/>
              <a:gd name="T73" fmla="*/ 2147483647 h 3185"/>
              <a:gd name="T74" fmla="*/ 0 w 6736"/>
              <a:gd name="T75" fmla="*/ 2147483647 h 3185"/>
              <a:gd name="T76" fmla="*/ 2147483647 w 6736"/>
              <a:gd name="T77" fmla="*/ 2147483647 h 3185"/>
              <a:gd name="T78" fmla="*/ 2147483647 w 6736"/>
              <a:gd name="T79" fmla="*/ 2147483647 h 3185"/>
              <a:gd name="T80" fmla="*/ 2147483647 w 6736"/>
              <a:gd name="T81" fmla="*/ 2147483647 h 3185"/>
              <a:gd name="T82" fmla="*/ 2147483647 w 6736"/>
              <a:gd name="T83" fmla="*/ 2147483647 h 3185"/>
              <a:gd name="T84" fmla="*/ 2147483647 w 6736"/>
              <a:gd name="T85" fmla="*/ 2147483647 h 3185"/>
              <a:gd name="T86" fmla="*/ 2147483647 w 6736"/>
              <a:gd name="T87" fmla="*/ 2147483647 h 3185"/>
              <a:gd name="T88" fmla="*/ 2147483647 w 6736"/>
              <a:gd name="T89" fmla="*/ 2147483647 h 3185"/>
              <a:gd name="T90" fmla="*/ 2147483647 w 6736"/>
              <a:gd name="T91" fmla="*/ 2147483647 h 3185"/>
              <a:gd name="T92" fmla="*/ 2147483647 w 6736"/>
              <a:gd name="T93" fmla="*/ 2147483647 h 3185"/>
              <a:gd name="T94" fmla="*/ 2147483647 w 6736"/>
              <a:gd name="T95" fmla="*/ 2147483647 h 3185"/>
              <a:gd name="T96" fmla="*/ 2147483647 w 6736"/>
              <a:gd name="T97" fmla="*/ 2147483647 h 3185"/>
              <a:gd name="T98" fmla="*/ 2147483647 w 6736"/>
              <a:gd name="T99" fmla="*/ 2147483647 h 3185"/>
              <a:gd name="T100" fmla="*/ 2147483647 w 6736"/>
              <a:gd name="T101" fmla="*/ 2147483647 h 318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736"/>
              <a:gd name="T154" fmla="*/ 0 h 3185"/>
              <a:gd name="T155" fmla="*/ 6736 w 6736"/>
              <a:gd name="T156" fmla="*/ 3185 h 3185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736" h="3185">
                <a:moveTo>
                  <a:pt x="5208" y="2986"/>
                </a:moveTo>
                <a:lnTo>
                  <a:pt x="5208" y="1551"/>
                </a:lnTo>
                <a:lnTo>
                  <a:pt x="4288" y="1551"/>
                </a:lnTo>
                <a:lnTo>
                  <a:pt x="4288" y="1149"/>
                </a:lnTo>
                <a:lnTo>
                  <a:pt x="2443" y="1149"/>
                </a:lnTo>
                <a:lnTo>
                  <a:pt x="2443" y="1551"/>
                </a:lnTo>
                <a:lnTo>
                  <a:pt x="1066" y="1551"/>
                </a:lnTo>
                <a:lnTo>
                  <a:pt x="1066" y="915"/>
                </a:lnTo>
                <a:lnTo>
                  <a:pt x="405" y="915"/>
                </a:lnTo>
                <a:lnTo>
                  <a:pt x="405" y="1551"/>
                </a:lnTo>
                <a:lnTo>
                  <a:pt x="199" y="1551"/>
                </a:lnTo>
                <a:lnTo>
                  <a:pt x="199" y="2986"/>
                </a:lnTo>
                <a:lnTo>
                  <a:pt x="5208" y="2986"/>
                </a:lnTo>
                <a:close/>
                <a:moveTo>
                  <a:pt x="668" y="0"/>
                </a:moveTo>
                <a:lnTo>
                  <a:pt x="1309" y="174"/>
                </a:lnTo>
                <a:lnTo>
                  <a:pt x="800" y="314"/>
                </a:lnTo>
                <a:lnTo>
                  <a:pt x="800" y="716"/>
                </a:lnTo>
                <a:lnTo>
                  <a:pt x="1265" y="716"/>
                </a:lnTo>
                <a:lnTo>
                  <a:pt x="1265" y="1352"/>
                </a:lnTo>
                <a:lnTo>
                  <a:pt x="2244" y="1352"/>
                </a:lnTo>
                <a:lnTo>
                  <a:pt x="2244" y="950"/>
                </a:lnTo>
                <a:lnTo>
                  <a:pt x="2632" y="950"/>
                </a:lnTo>
                <a:lnTo>
                  <a:pt x="2646" y="925"/>
                </a:lnTo>
                <a:lnTo>
                  <a:pt x="2657" y="898"/>
                </a:lnTo>
                <a:lnTo>
                  <a:pt x="2672" y="873"/>
                </a:lnTo>
                <a:lnTo>
                  <a:pt x="2685" y="849"/>
                </a:lnTo>
                <a:lnTo>
                  <a:pt x="2702" y="825"/>
                </a:lnTo>
                <a:lnTo>
                  <a:pt x="2719" y="800"/>
                </a:lnTo>
                <a:lnTo>
                  <a:pt x="2735" y="779"/>
                </a:lnTo>
                <a:lnTo>
                  <a:pt x="2754" y="756"/>
                </a:lnTo>
                <a:lnTo>
                  <a:pt x="2772" y="734"/>
                </a:lnTo>
                <a:lnTo>
                  <a:pt x="2792" y="714"/>
                </a:lnTo>
                <a:lnTo>
                  <a:pt x="2812" y="694"/>
                </a:lnTo>
                <a:lnTo>
                  <a:pt x="2832" y="674"/>
                </a:lnTo>
                <a:lnTo>
                  <a:pt x="2853" y="656"/>
                </a:lnTo>
                <a:lnTo>
                  <a:pt x="2875" y="638"/>
                </a:lnTo>
                <a:lnTo>
                  <a:pt x="2898" y="621"/>
                </a:lnTo>
                <a:lnTo>
                  <a:pt x="2921" y="604"/>
                </a:lnTo>
                <a:lnTo>
                  <a:pt x="2946" y="590"/>
                </a:lnTo>
                <a:lnTo>
                  <a:pt x="2971" y="575"/>
                </a:lnTo>
                <a:lnTo>
                  <a:pt x="2996" y="560"/>
                </a:lnTo>
                <a:lnTo>
                  <a:pt x="3021" y="548"/>
                </a:lnTo>
                <a:lnTo>
                  <a:pt x="3047" y="536"/>
                </a:lnTo>
                <a:lnTo>
                  <a:pt x="3074" y="525"/>
                </a:lnTo>
                <a:lnTo>
                  <a:pt x="3102" y="515"/>
                </a:lnTo>
                <a:lnTo>
                  <a:pt x="3129" y="505"/>
                </a:lnTo>
                <a:lnTo>
                  <a:pt x="3157" y="497"/>
                </a:lnTo>
                <a:lnTo>
                  <a:pt x="3185" y="490"/>
                </a:lnTo>
                <a:lnTo>
                  <a:pt x="3215" y="485"/>
                </a:lnTo>
                <a:lnTo>
                  <a:pt x="3243" y="478"/>
                </a:lnTo>
                <a:lnTo>
                  <a:pt x="3273" y="475"/>
                </a:lnTo>
                <a:lnTo>
                  <a:pt x="3303" y="472"/>
                </a:lnTo>
                <a:lnTo>
                  <a:pt x="3335" y="470"/>
                </a:lnTo>
                <a:lnTo>
                  <a:pt x="3365" y="470"/>
                </a:lnTo>
                <a:lnTo>
                  <a:pt x="3396" y="470"/>
                </a:lnTo>
                <a:lnTo>
                  <a:pt x="3426" y="472"/>
                </a:lnTo>
                <a:lnTo>
                  <a:pt x="3456" y="475"/>
                </a:lnTo>
                <a:lnTo>
                  <a:pt x="3486" y="478"/>
                </a:lnTo>
                <a:lnTo>
                  <a:pt x="3514" y="485"/>
                </a:lnTo>
                <a:lnTo>
                  <a:pt x="3544" y="490"/>
                </a:lnTo>
                <a:lnTo>
                  <a:pt x="3572" y="497"/>
                </a:lnTo>
                <a:lnTo>
                  <a:pt x="3601" y="505"/>
                </a:lnTo>
                <a:lnTo>
                  <a:pt x="3629" y="515"/>
                </a:lnTo>
                <a:lnTo>
                  <a:pt x="3655" y="525"/>
                </a:lnTo>
                <a:lnTo>
                  <a:pt x="3682" y="536"/>
                </a:lnTo>
                <a:lnTo>
                  <a:pt x="3708" y="548"/>
                </a:lnTo>
                <a:lnTo>
                  <a:pt x="3733" y="560"/>
                </a:lnTo>
                <a:lnTo>
                  <a:pt x="3760" y="575"/>
                </a:lnTo>
                <a:lnTo>
                  <a:pt x="3783" y="590"/>
                </a:lnTo>
                <a:lnTo>
                  <a:pt x="3808" y="604"/>
                </a:lnTo>
                <a:lnTo>
                  <a:pt x="3831" y="621"/>
                </a:lnTo>
                <a:lnTo>
                  <a:pt x="3855" y="638"/>
                </a:lnTo>
                <a:lnTo>
                  <a:pt x="3876" y="656"/>
                </a:lnTo>
                <a:lnTo>
                  <a:pt x="3898" y="674"/>
                </a:lnTo>
                <a:lnTo>
                  <a:pt x="3919" y="694"/>
                </a:lnTo>
                <a:lnTo>
                  <a:pt x="3939" y="714"/>
                </a:lnTo>
                <a:lnTo>
                  <a:pt x="3958" y="734"/>
                </a:lnTo>
                <a:lnTo>
                  <a:pt x="3977" y="756"/>
                </a:lnTo>
                <a:lnTo>
                  <a:pt x="3994" y="779"/>
                </a:lnTo>
                <a:lnTo>
                  <a:pt x="4012" y="800"/>
                </a:lnTo>
                <a:lnTo>
                  <a:pt x="4029" y="825"/>
                </a:lnTo>
                <a:lnTo>
                  <a:pt x="4044" y="849"/>
                </a:lnTo>
                <a:lnTo>
                  <a:pt x="4059" y="873"/>
                </a:lnTo>
                <a:lnTo>
                  <a:pt x="4072" y="898"/>
                </a:lnTo>
                <a:lnTo>
                  <a:pt x="4085" y="925"/>
                </a:lnTo>
                <a:lnTo>
                  <a:pt x="4097" y="950"/>
                </a:lnTo>
                <a:lnTo>
                  <a:pt x="4487" y="950"/>
                </a:lnTo>
                <a:lnTo>
                  <a:pt x="4487" y="1352"/>
                </a:lnTo>
                <a:lnTo>
                  <a:pt x="5208" y="1352"/>
                </a:lnTo>
                <a:lnTo>
                  <a:pt x="5208" y="1030"/>
                </a:lnTo>
                <a:lnTo>
                  <a:pt x="4700" y="892"/>
                </a:lnTo>
                <a:lnTo>
                  <a:pt x="5341" y="717"/>
                </a:lnTo>
                <a:lnTo>
                  <a:pt x="5341" y="2986"/>
                </a:lnTo>
                <a:lnTo>
                  <a:pt x="6537" y="2986"/>
                </a:lnTo>
                <a:lnTo>
                  <a:pt x="6537" y="1551"/>
                </a:lnTo>
                <a:lnTo>
                  <a:pt x="6331" y="1551"/>
                </a:lnTo>
                <a:lnTo>
                  <a:pt x="6331" y="915"/>
                </a:lnTo>
                <a:lnTo>
                  <a:pt x="5670" y="915"/>
                </a:lnTo>
                <a:lnTo>
                  <a:pt x="5670" y="1551"/>
                </a:lnTo>
                <a:lnTo>
                  <a:pt x="5471" y="1551"/>
                </a:lnTo>
                <a:lnTo>
                  <a:pt x="5471" y="716"/>
                </a:lnTo>
                <a:lnTo>
                  <a:pt x="5906" y="716"/>
                </a:lnTo>
                <a:lnTo>
                  <a:pt x="5906" y="0"/>
                </a:lnTo>
                <a:lnTo>
                  <a:pt x="6547" y="174"/>
                </a:lnTo>
                <a:lnTo>
                  <a:pt x="6038" y="314"/>
                </a:lnTo>
                <a:lnTo>
                  <a:pt x="6038" y="716"/>
                </a:lnTo>
                <a:lnTo>
                  <a:pt x="6530" y="716"/>
                </a:lnTo>
                <a:lnTo>
                  <a:pt x="6530" y="1352"/>
                </a:lnTo>
                <a:lnTo>
                  <a:pt x="6736" y="1352"/>
                </a:lnTo>
                <a:lnTo>
                  <a:pt x="6736" y="3185"/>
                </a:lnTo>
                <a:lnTo>
                  <a:pt x="0" y="3185"/>
                </a:lnTo>
                <a:lnTo>
                  <a:pt x="0" y="1352"/>
                </a:lnTo>
                <a:lnTo>
                  <a:pt x="206" y="1352"/>
                </a:lnTo>
                <a:lnTo>
                  <a:pt x="206" y="716"/>
                </a:lnTo>
                <a:lnTo>
                  <a:pt x="668" y="716"/>
                </a:lnTo>
                <a:lnTo>
                  <a:pt x="668" y="0"/>
                </a:lnTo>
                <a:close/>
                <a:moveTo>
                  <a:pt x="2662" y="2014"/>
                </a:moveTo>
                <a:lnTo>
                  <a:pt x="2662" y="2821"/>
                </a:lnTo>
                <a:lnTo>
                  <a:pt x="2529" y="2821"/>
                </a:lnTo>
                <a:lnTo>
                  <a:pt x="2529" y="2014"/>
                </a:lnTo>
                <a:lnTo>
                  <a:pt x="2662" y="2014"/>
                </a:lnTo>
                <a:close/>
                <a:moveTo>
                  <a:pt x="3046" y="2014"/>
                </a:moveTo>
                <a:lnTo>
                  <a:pt x="3046" y="2821"/>
                </a:lnTo>
                <a:lnTo>
                  <a:pt x="2913" y="2821"/>
                </a:lnTo>
                <a:lnTo>
                  <a:pt x="2913" y="2014"/>
                </a:lnTo>
                <a:lnTo>
                  <a:pt x="3046" y="2014"/>
                </a:lnTo>
                <a:close/>
                <a:moveTo>
                  <a:pt x="3431" y="2014"/>
                </a:moveTo>
                <a:lnTo>
                  <a:pt x="3431" y="2821"/>
                </a:lnTo>
                <a:lnTo>
                  <a:pt x="3298" y="2821"/>
                </a:lnTo>
                <a:lnTo>
                  <a:pt x="3298" y="2014"/>
                </a:lnTo>
                <a:lnTo>
                  <a:pt x="3431" y="2014"/>
                </a:lnTo>
                <a:close/>
                <a:moveTo>
                  <a:pt x="3816" y="2014"/>
                </a:moveTo>
                <a:lnTo>
                  <a:pt x="3816" y="2821"/>
                </a:lnTo>
                <a:lnTo>
                  <a:pt x="3684" y="2821"/>
                </a:lnTo>
                <a:lnTo>
                  <a:pt x="3684" y="2014"/>
                </a:lnTo>
                <a:lnTo>
                  <a:pt x="3816" y="2014"/>
                </a:lnTo>
                <a:close/>
                <a:moveTo>
                  <a:pt x="4200" y="2014"/>
                </a:moveTo>
                <a:lnTo>
                  <a:pt x="4200" y="2821"/>
                </a:lnTo>
                <a:lnTo>
                  <a:pt x="4067" y="2821"/>
                </a:lnTo>
                <a:lnTo>
                  <a:pt x="4067" y="2014"/>
                </a:lnTo>
                <a:lnTo>
                  <a:pt x="4200" y="2014"/>
                </a:lnTo>
                <a:close/>
                <a:moveTo>
                  <a:pt x="2425" y="1795"/>
                </a:moveTo>
                <a:lnTo>
                  <a:pt x="3365" y="1490"/>
                </a:lnTo>
                <a:lnTo>
                  <a:pt x="4305" y="1795"/>
                </a:lnTo>
                <a:lnTo>
                  <a:pt x="4263" y="1921"/>
                </a:lnTo>
                <a:lnTo>
                  <a:pt x="3365" y="1629"/>
                </a:lnTo>
                <a:lnTo>
                  <a:pt x="2466" y="1921"/>
                </a:lnTo>
                <a:lnTo>
                  <a:pt x="2425" y="1795"/>
                </a:lnTo>
                <a:close/>
                <a:moveTo>
                  <a:pt x="1202" y="1770"/>
                </a:moveTo>
                <a:lnTo>
                  <a:pt x="1202" y="2821"/>
                </a:lnTo>
                <a:lnTo>
                  <a:pt x="1070" y="2821"/>
                </a:lnTo>
                <a:lnTo>
                  <a:pt x="1070" y="1770"/>
                </a:lnTo>
                <a:lnTo>
                  <a:pt x="1202" y="177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9EF49F-34D8-4127-9282-3C21818076BB}"/>
              </a:ext>
            </a:extLst>
          </p:cNvPr>
          <p:cNvSpPr/>
          <p:nvPr/>
        </p:nvSpPr>
        <p:spPr>
          <a:xfrm>
            <a:off x="609990" y="3160904"/>
            <a:ext cx="11158457" cy="2812261"/>
          </a:xfrm>
          <a:prstGeom prst="roundRect">
            <a:avLst>
              <a:gd name="adj" fmla="val 20602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IN" sz="2800" b="1" dirty="0">
                <a:solidFill>
                  <a:srgbClr val="17406D"/>
                </a:solidFill>
                <a:latin typeface="Trebuchet MS" panose="020B0603020202020204" pitchFamily="34" charset="0"/>
              </a:rPr>
              <a:t>Research Parks </a:t>
            </a:r>
            <a:r>
              <a:rPr lang="en-IN" sz="2800" b="1" dirty="0">
                <a:solidFill>
                  <a:srgbClr val="7030A0"/>
                </a:solidFill>
                <a:latin typeface="Trebuchet MS" panose="020B0603020202020204" pitchFamily="34" charset="0"/>
              </a:rPr>
              <a:t> </a:t>
            </a:r>
            <a:r>
              <a:rPr lang="en-IN" sz="2800" b="1" dirty="0">
                <a:solidFill>
                  <a:srgbClr val="FF0000"/>
                </a:solidFill>
                <a:latin typeface="Trebuchet MS" panose="020B0603020202020204" pitchFamily="34" charset="0"/>
              </a:rPr>
              <a:t>₹ 665 cr.</a:t>
            </a:r>
          </a:p>
          <a:p>
            <a:pPr lvl="0">
              <a:defRPr/>
            </a:pPr>
            <a:r>
              <a:rPr lang="en-IN" sz="2400" dirty="0">
                <a:solidFill>
                  <a:srgbClr val="7030A0"/>
                </a:solidFill>
                <a:latin typeface="Trebuchet MS" panose="020B0603020202020204" pitchFamily="34" charset="0"/>
              </a:rPr>
              <a:t>Scheme run by Min. of Human Resource Development to setting up research facilities for incubation and joint Research and Development (R&amp;D) efforts between academia and industry</a:t>
            </a:r>
            <a:endParaRPr lang="en-IN" sz="2400" b="1" dirty="0">
              <a:solidFill>
                <a:srgbClr val="7030A0"/>
              </a:solidFill>
              <a:latin typeface="Trebuchet MS" panose="020B0603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Establishment of R&amp;D facilities across 7 IITs &amp; IISc Bangalore ( i.e. academia-industry collaboration)</a:t>
            </a:r>
          </a:p>
        </p:txBody>
      </p:sp>
    </p:spTree>
    <p:extLst>
      <p:ext uri="{BB962C8B-B14F-4D97-AF65-F5344CB8AC3E}">
        <p14:creationId xmlns:p14="http://schemas.microsoft.com/office/powerpoint/2010/main" val="149289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33D2-ADD8-4598-940A-02021BA35790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Funding Innovation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Building Capacities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F49A8F-8D04-45DA-94B0-8E028EFFCCA2}"/>
              </a:ext>
            </a:extLst>
          </p:cNvPr>
          <p:cNvSpPr/>
          <p:nvPr/>
        </p:nvSpPr>
        <p:spPr>
          <a:xfrm>
            <a:off x="4195416" y="2315317"/>
            <a:ext cx="3349904" cy="50452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17BFF-E326-4CE7-A4EA-3DC7733134DD}"/>
              </a:ext>
            </a:extLst>
          </p:cNvPr>
          <p:cNvSpPr txBox="1"/>
          <p:nvPr/>
        </p:nvSpPr>
        <p:spPr>
          <a:xfrm>
            <a:off x="4235737" y="2315620"/>
            <a:ext cx="3250766" cy="65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INFRASTRUCTURE</a:t>
            </a:r>
          </a:p>
        </p:txBody>
      </p:sp>
      <p:sp>
        <p:nvSpPr>
          <p:cNvPr id="5" name="Freeform 30">
            <a:extLst>
              <a:ext uri="{FF2B5EF4-FFF2-40B4-BE49-F238E27FC236}">
                <a16:creationId xmlns:a16="http://schemas.microsoft.com/office/drawing/2014/main" id="{5C06486A-D017-472C-8AE9-A442D22774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58055" y="1393992"/>
            <a:ext cx="1806131" cy="852896"/>
          </a:xfrm>
          <a:custGeom>
            <a:avLst/>
            <a:gdLst>
              <a:gd name="T0" fmla="*/ 2147483647 w 6736"/>
              <a:gd name="T1" fmla="*/ 2147483647 h 3185"/>
              <a:gd name="T2" fmla="*/ 2147483647 w 6736"/>
              <a:gd name="T3" fmla="*/ 2147483647 h 3185"/>
              <a:gd name="T4" fmla="*/ 2147483647 w 6736"/>
              <a:gd name="T5" fmla="*/ 2147483647 h 3185"/>
              <a:gd name="T6" fmla="*/ 2147483647 w 6736"/>
              <a:gd name="T7" fmla="*/ 2147483647 h 3185"/>
              <a:gd name="T8" fmla="*/ 2147483647 w 6736"/>
              <a:gd name="T9" fmla="*/ 2147483647 h 3185"/>
              <a:gd name="T10" fmla="*/ 2147483647 w 6736"/>
              <a:gd name="T11" fmla="*/ 2147483647 h 3185"/>
              <a:gd name="T12" fmla="*/ 2147483647 w 6736"/>
              <a:gd name="T13" fmla="*/ 2147483647 h 3185"/>
              <a:gd name="T14" fmla="*/ 2147483647 w 6736"/>
              <a:gd name="T15" fmla="*/ 2147483647 h 3185"/>
              <a:gd name="T16" fmla="*/ 2147483647 w 6736"/>
              <a:gd name="T17" fmla="*/ 2147483647 h 3185"/>
              <a:gd name="T18" fmla="*/ 2147483647 w 6736"/>
              <a:gd name="T19" fmla="*/ 2147483647 h 3185"/>
              <a:gd name="T20" fmla="*/ 2147483647 w 6736"/>
              <a:gd name="T21" fmla="*/ 2147483647 h 3185"/>
              <a:gd name="T22" fmla="*/ 2147483647 w 6736"/>
              <a:gd name="T23" fmla="*/ 2147483647 h 3185"/>
              <a:gd name="T24" fmla="*/ 2147483647 w 6736"/>
              <a:gd name="T25" fmla="*/ 2147483647 h 3185"/>
              <a:gd name="T26" fmla="*/ 2147483647 w 6736"/>
              <a:gd name="T27" fmla="*/ 2147483647 h 3185"/>
              <a:gd name="T28" fmla="*/ 2147483647 w 6736"/>
              <a:gd name="T29" fmla="*/ 2147483647 h 3185"/>
              <a:gd name="T30" fmla="*/ 2147483647 w 6736"/>
              <a:gd name="T31" fmla="*/ 2147483647 h 3185"/>
              <a:gd name="T32" fmla="*/ 2147483647 w 6736"/>
              <a:gd name="T33" fmla="*/ 2147483647 h 3185"/>
              <a:gd name="T34" fmla="*/ 2147483647 w 6736"/>
              <a:gd name="T35" fmla="*/ 2147483647 h 3185"/>
              <a:gd name="T36" fmla="*/ 2147483647 w 6736"/>
              <a:gd name="T37" fmla="*/ 2147483647 h 3185"/>
              <a:gd name="T38" fmla="*/ 2147483647 w 6736"/>
              <a:gd name="T39" fmla="*/ 2147483647 h 3185"/>
              <a:gd name="T40" fmla="*/ 2147483647 w 6736"/>
              <a:gd name="T41" fmla="*/ 2147483647 h 3185"/>
              <a:gd name="T42" fmla="*/ 2147483647 w 6736"/>
              <a:gd name="T43" fmla="*/ 2147483647 h 3185"/>
              <a:gd name="T44" fmla="*/ 2147483647 w 6736"/>
              <a:gd name="T45" fmla="*/ 2147483647 h 3185"/>
              <a:gd name="T46" fmla="*/ 2147483647 w 6736"/>
              <a:gd name="T47" fmla="*/ 2147483647 h 3185"/>
              <a:gd name="T48" fmla="*/ 2147483647 w 6736"/>
              <a:gd name="T49" fmla="*/ 2147483647 h 3185"/>
              <a:gd name="T50" fmla="*/ 2147483647 w 6736"/>
              <a:gd name="T51" fmla="*/ 2147483647 h 3185"/>
              <a:gd name="T52" fmla="*/ 2147483647 w 6736"/>
              <a:gd name="T53" fmla="*/ 2147483647 h 3185"/>
              <a:gd name="T54" fmla="*/ 2147483647 w 6736"/>
              <a:gd name="T55" fmla="*/ 2147483647 h 3185"/>
              <a:gd name="T56" fmla="*/ 2147483647 w 6736"/>
              <a:gd name="T57" fmla="*/ 2147483647 h 3185"/>
              <a:gd name="T58" fmla="*/ 2147483647 w 6736"/>
              <a:gd name="T59" fmla="*/ 2147483647 h 3185"/>
              <a:gd name="T60" fmla="*/ 2147483647 w 6736"/>
              <a:gd name="T61" fmla="*/ 2147483647 h 3185"/>
              <a:gd name="T62" fmla="*/ 2147483647 w 6736"/>
              <a:gd name="T63" fmla="*/ 2147483647 h 3185"/>
              <a:gd name="T64" fmla="*/ 2147483647 w 6736"/>
              <a:gd name="T65" fmla="*/ 2147483647 h 3185"/>
              <a:gd name="T66" fmla="*/ 2147483647 w 6736"/>
              <a:gd name="T67" fmla="*/ 2147483647 h 3185"/>
              <a:gd name="T68" fmla="*/ 2147483647 w 6736"/>
              <a:gd name="T69" fmla="*/ 0 h 3185"/>
              <a:gd name="T70" fmla="*/ 2147483647 w 6736"/>
              <a:gd name="T71" fmla="*/ 2147483647 h 3185"/>
              <a:gd name="T72" fmla="*/ 2147483647 w 6736"/>
              <a:gd name="T73" fmla="*/ 2147483647 h 3185"/>
              <a:gd name="T74" fmla="*/ 0 w 6736"/>
              <a:gd name="T75" fmla="*/ 2147483647 h 3185"/>
              <a:gd name="T76" fmla="*/ 2147483647 w 6736"/>
              <a:gd name="T77" fmla="*/ 2147483647 h 3185"/>
              <a:gd name="T78" fmla="*/ 2147483647 w 6736"/>
              <a:gd name="T79" fmla="*/ 2147483647 h 3185"/>
              <a:gd name="T80" fmla="*/ 2147483647 w 6736"/>
              <a:gd name="T81" fmla="*/ 2147483647 h 3185"/>
              <a:gd name="T82" fmla="*/ 2147483647 w 6736"/>
              <a:gd name="T83" fmla="*/ 2147483647 h 3185"/>
              <a:gd name="T84" fmla="*/ 2147483647 w 6736"/>
              <a:gd name="T85" fmla="*/ 2147483647 h 3185"/>
              <a:gd name="T86" fmla="*/ 2147483647 w 6736"/>
              <a:gd name="T87" fmla="*/ 2147483647 h 3185"/>
              <a:gd name="T88" fmla="*/ 2147483647 w 6736"/>
              <a:gd name="T89" fmla="*/ 2147483647 h 3185"/>
              <a:gd name="T90" fmla="*/ 2147483647 w 6736"/>
              <a:gd name="T91" fmla="*/ 2147483647 h 3185"/>
              <a:gd name="T92" fmla="*/ 2147483647 w 6736"/>
              <a:gd name="T93" fmla="*/ 2147483647 h 3185"/>
              <a:gd name="T94" fmla="*/ 2147483647 w 6736"/>
              <a:gd name="T95" fmla="*/ 2147483647 h 3185"/>
              <a:gd name="T96" fmla="*/ 2147483647 w 6736"/>
              <a:gd name="T97" fmla="*/ 2147483647 h 3185"/>
              <a:gd name="T98" fmla="*/ 2147483647 w 6736"/>
              <a:gd name="T99" fmla="*/ 2147483647 h 3185"/>
              <a:gd name="T100" fmla="*/ 2147483647 w 6736"/>
              <a:gd name="T101" fmla="*/ 2147483647 h 318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736"/>
              <a:gd name="T154" fmla="*/ 0 h 3185"/>
              <a:gd name="T155" fmla="*/ 6736 w 6736"/>
              <a:gd name="T156" fmla="*/ 3185 h 3185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736" h="3185">
                <a:moveTo>
                  <a:pt x="5208" y="2986"/>
                </a:moveTo>
                <a:lnTo>
                  <a:pt x="5208" y="1551"/>
                </a:lnTo>
                <a:lnTo>
                  <a:pt x="4288" y="1551"/>
                </a:lnTo>
                <a:lnTo>
                  <a:pt x="4288" y="1149"/>
                </a:lnTo>
                <a:lnTo>
                  <a:pt x="2443" y="1149"/>
                </a:lnTo>
                <a:lnTo>
                  <a:pt x="2443" y="1551"/>
                </a:lnTo>
                <a:lnTo>
                  <a:pt x="1066" y="1551"/>
                </a:lnTo>
                <a:lnTo>
                  <a:pt x="1066" y="915"/>
                </a:lnTo>
                <a:lnTo>
                  <a:pt x="405" y="915"/>
                </a:lnTo>
                <a:lnTo>
                  <a:pt x="405" y="1551"/>
                </a:lnTo>
                <a:lnTo>
                  <a:pt x="199" y="1551"/>
                </a:lnTo>
                <a:lnTo>
                  <a:pt x="199" y="2986"/>
                </a:lnTo>
                <a:lnTo>
                  <a:pt x="5208" y="2986"/>
                </a:lnTo>
                <a:close/>
                <a:moveTo>
                  <a:pt x="668" y="0"/>
                </a:moveTo>
                <a:lnTo>
                  <a:pt x="1309" y="174"/>
                </a:lnTo>
                <a:lnTo>
                  <a:pt x="800" y="314"/>
                </a:lnTo>
                <a:lnTo>
                  <a:pt x="800" y="716"/>
                </a:lnTo>
                <a:lnTo>
                  <a:pt x="1265" y="716"/>
                </a:lnTo>
                <a:lnTo>
                  <a:pt x="1265" y="1352"/>
                </a:lnTo>
                <a:lnTo>
                  <a:pt x="2244" y="1352"/>
                </a:lnTo>
                <a:lnTo>
                  <a:pt x="2244" y="950"/>
                </a:lnTo>
                <a:lnTo>
                  <a:pt x="2632" y="950"/>
                </a:lnTo>
                <a:lnTo>
                  <a:pt x="2646" y="925"/>
                </a:lnTo>
                <a:lnTo>
                  <a:pt x="2657" y="898"/>
                </a:lnTo>
                <a:lnTo>
                  <a:pt x="2672" y="873"/>
                </a:lnTo>
                <a:lnTo>
                  <a:pt x="2685" y="849"/>
                </a:lnTo>
                <a:lnTo>
                  <a:pt x="2702" y="825"/>
                </a:lnTo>
                <a:lnTo>
                  <a:pt x="2719" y="800"/>
                </a:lnTo>
                <a:lnTo>
                  <a:pt x="2735" y="779"/>
                </a:lnTo>
                <a:lnTo>
                  <a:pt x="2754" y="756"/>
                </a:lnTo>
                <a:lnTo>
                  <a:pt x="2772" y="734"/>
                </a:lnTo>
                <a:lnTo>
                  <a:pt x="2792" y="714"/>
                </a:lnTo>
                <a:lnTo>
                  <a:pt x="2812" y="694"/>
                </a:lnTo>
                <a:lnTo>
                  <a:pt x="2832" y="674"/>
                </a:lnTo>
                <a:lnTo>
                  <a:pt x="2853" y="656"/>
                </a:lnTo>
                <a:lnTo>
                  <a:pt x="2875" y="638"/>
                </a:lnTo>
                <a:lnTo>
                  <a:pt x="2898" y="621"/>
                </a:lnTo>
                <a:lnTo>
                  <a:pt x="2921" y="604"/>
                </a:lnTo>
                <a:lnTo>
                  <a:pt x="2946" y="590"/>
                </a:lnTo>
                <a:lnTo>
                  <a:pt x="2971" y="575"/>
                </a:lnTo>
                <a:lnTo>
                  <a:pt x="2996" y="560"/>
                </a:lnTo>
                <a:lnTo>
                  <a:pt x="3021" y="548"/>
                </a:lnTo>
                <a:lnTo>
                  <a:pt x="3047" y="536"/>
                </a:lnTo>
                <a:lnTo>
                  <a:pt x="3074" y="525"/>
                </a:lnTo>
                <a:lnTo>
                  <a:pt x="3102" y="515"/>
                </a:lnTo>
                <a:lnTo>
                  <a:pt x="3129" y="505"/>
                </a:lnTo>
                <a:lnTo>
                  <a:pt x="3157" y="497"/>
                </a:lnTo>
                <a:lnTo>
                  <a:pt x="3185" y="490"/>
                </a:lnTo>
                <a:lnTo>
                  <a:pt x="3215" y="485"/>
                </a:lnTo>
                <a:lnTo>
                  <a:pt x="3243" y="478"/>
                </a:lnTo>
                <a:lnTo>
                  <a:pt x="3273" y="475"/>
                </a:lnTo>
                <a:lnTo>
                  <a:pt x="3303" y="472"/>
                </a:lnTo>
                <a:lnTo>
                  <a:pt x="3335" y="470"/>
                </a:lnTo>
                <a:lnTo>
                  <a:pt x="3365" y="470"/>
                </a:lnTo>
                <a:lnTo>
                  <a:pt x="3396" y="470"/>
                </a:lnTo>
                <a:lnTo>
                  <a:pt x="3426" y="472"/>
                </a:lnTo>
                <a:lnTo>
                  <a:pt x="3456" y="475"/>
                </a:lnTo>
                <a:lnTo>
                  <a:pt x="3486" y="478"/>
                </a:lnTo>
                <a:lnTo>
                  <a:pt x="3514" y="485"/>
                </a:lnTo>
                <a:lnTo>
                  <a:pt x="3544" y="490"/>
                </a:lnTo>
                <a:lnTo>
                  <a:pt x="3572" y="497"/>
                </a:lnTo>
                <a:lnTo>
                  <a:pt x="3601" y="505"/>
                </a:lnTo>
                <a:lnTo>
                  <a:pt x="3629" y="515"/>
                </a:lnTo>
                <a:lnTo>
                  <a:pt x="3655" y="525"/>
                </a:lnTo>
                <a:lnTo>
                  <a:pt x="3682" y="536"/>
                </a:lnTo>
                <a:lnTo>
                  <a:pt x="3708" y="548"/>
                </a:lnTo>
                <a:lnTo>
                  <a:pt x="3733" y="560"/>
                </a:lnTo>
                <a:lnTo>
                  <a:pt x="3760" y="575"/>
                </a:lnTo>
                <a:lnTo>
                  <a:pt x="3783" y="590"/>
                </a:lnTo>
                <a:lnTo>
                  <a:pt x="3808" y="604"/>
                </a:lnTo>
                <a:lnTo>
                  <a:pt x="3831" y="621"/>
                </a:lnTo>
                <a:lnTo>
                  <a:pt x="3855" y="638"/>
                </a:lnTo>
                <a:lnTo>
                  <a:pt x="3876" y="656"/>
                </a:lnTo>
                <a:lnTo>
                  <a:pt x="3898" y="674"/>
                </a:lnTo>
                <a:lnTo>
                  <a:pt x="3919" y="694"/>
                </a:lnTo>
                <a:lnTo>
                  <a:pt x="3939" y="714"/>
                </a:lnTo>
                <a:lnTo>
                  <a:pt x="3958" y="734"/>
                </a:lnTo>
                <a:lnTo>
                  <a:pt x="3977" y="756"/>
                </a:lnTo>
                <a:lnTo>
                  <a:pt x="3994" y="779"/>
                </a:lnTo>
                <a:lnTo>
                  <a:pt x="4012" y="800"/>
                </a:lnTo>
                <a:lnTo>
                  <a:pt x="4029" y="825"/>
                </a:lnTo>
                <a:lnTo>
                  <a:pt x="4044" y="849"/>
                </a:lnTo>
                <a:lnTo>
                  <a:pt x="4059" y="873"/>
                </a:lnTo>
                <a:lnTo>
                  <a:pt x="4072" y="898"/>
                </a:lnTo>
                <a:lnTo>
                  <a:pt x="4085" y="925"/>
                </a:lnTo>
                <a:lnTo>
                  <a:pt x="4097" y="950"/>
                </a:lnTo>
                <a:lnTo>
                  <a:pt x="4487" y="950"/>
                </a:lnTo>
                <a:lnTo>
                  <a:pt x="4487" y="1352"/>
                </a:lnTo>
                <a:lnTo>
                  <a:pt x="5208" y="1352"/>
                </a:lnTo>
                <a:lnTo>
                  <a:pt x="5208" y="1030"/>
                </a:lnTo>
                <a:lnTo>
                  <a:pt x="4700" y="892"/>
                </a:lnTo>
                <a:lnTo>
                  <a:pt x="5341" y="717"/>
                </a:lnTo>
                <a:lnTo>
                  <a:pt x="5341" y="2986"/>
                </a:lnTo>
                <a:lnTo>
                  <a:pt x="6537" y="2986"/>
                </a:lnTo>
                <a:lnTo>
                  <a:pt x="6537" y="1551"/>
                </a:lnTo>
                <a:lnTo>
                  <a:pt x="6331" y="1551"/>
                </a:lnTo>
                <a:lnTo>
                  <a:pt x="6331" y="915"/>
                </a:lnTo>
                <a:lnTo>
                  <a:pt x="5670" y="915"/>
                </a:lnTo>
                <a:lnTo>
                  <a:pt x="5670" y="1551"/>
                </a:lnTo>
                <a:lnTo>
                  <a:pt x="5471" y="1551"/>
                </a:lnTo>
                <a:lnTo>
                  <a:pt x="5471" y="716"/>
                </a:lnTo>
                <a:lnTo>
                  <a:pt x="5906" y="716"/>
                </a:lnTo>
                <a:lnTo>
                  <a:pt x="5906" y="0"/>
                </a:lnTo>
                <a:lnTo>
                  <a:pt x="6547" y="174"/>
                </a:lnTo>
                <a:lnTo>
                  <a:pt x="6038" y="314"/>
                </a:lnTo>
                <a:lnTo>
                  <a:pt x="6038" y="716"/>
                </a:lnTo>
                <a:lnTo>
                  <a:pt x="6530" y="716"/>
                </a:lnTo>
                <a:lnTo>
                  <a:pt x="6530" y="1352"/>
                </a:lnTo>
                <a:lnTo>
                  <a:pt x="6736" y="1352"/>
                </a:lnTo>
                <a:lnTo>
                  <a:pt x="6736" y="3185"/>
                </a:lnTo>
                <a:lnTo>
                  <a:pt x="0" y="3185"/>
                </a:lnTo>
                <a:lnTo>
                  <a:pt x="0" y="1352"/>
                </a:lnTo>
                <a:lnTo>
                  <a:pt x="206" y="1352"/>
                </a:lnTo>
                <a:lnTo>
                  <a:pt x="206" y="716"/>
                </a:lnTo>
                <a:lnTo>
                  <a:pt x="668" y="716"/>
                </a:lnTo>
                <a:lnTo>
                  <a:pt x="668" y="0"/>
                </a:lnTo>
                <a:close/>
                <a:moveTo>
                  <a:pt x="2662" y="2014"/>
                </a:moveTo>
                <a:lnTo>
                  <a:pt x="2662" y="2821"/>
                </a:lnTo>
                <a:lnTo>
                  <a:pt x="2529" y="2821"/>
                </a:lnTo>
                <a:lnTo>
                  <a:pt x="2529" y="2014"/>
                </a:lnTo>
                <a:lnTo>
                  <a:pt x="2662" y="2014"/>
                </a:lnTo>
                <a:close/>
                <a:moveTo>
                  <a:pt x="3046" y="2014"/>
                </a:moveTo>
                <a:lnTo>
                  <a:pt x="3046" y="2821"/>
                </a:lnTo>
                <a:lnTo>
                  <a:pt x="2913" y="2821"/>
                </a:lnTo>
                <a:lnTo>
                  <a:pt x="2913" y="2014"/>
                </a:lnTo>
                <a:lnTo>
                  <a:pt x="3046" y="2014"/>
                </a:lnTo>
                <a:close/>
                <a:moveTo>
                  <a:pt x="3431" y="2014"/>
                </a:moveTo>
                <a:lnTo>
                  <a:pt x="3431" y="2821"/>
                </a:lnTo>
                <a:lnTo>
                  <a:pt x="3298" y="2821"/>
                </a:lnTo>
                <a:lnTo>
                  <a:pt x="3298" y="2014"/>
                </a:lnTo>
                <a:lnTo>
                  <a:pt x="3431" y="2014"/>
                </a:lnTo>
                <a:close/>
                <a:moveTo>
                  <a:pt x="3816" y="2014"/>
                </a:moveTo>
                <a:lnTo>
                  <a:pt x="3816" y="2821"/>
                </a:lnTo>
                <a:lnTo>
                  <a:pt x="3684" y="2821"/>
                </a:lnTo>
                <a:lnTo>
                  <a:pt x="3684" y="2014"/>
                </a:lnTo>
                <a:lnTo>
                  <a:pt x="3816" y="2014"/>
                </a:lnTo>
                <a:close/>
                <a:moveTo>
                  <a:pt x="4200" y="2014"/>
                </a:moveTo>
                <a:lnTo>
                  <a:pt x="4200" y="2821"/>
                </a:lnTo>
                <a:lnTo>
                  <a:pt x="4067" y="2821"/>
                </a:lnTo>
                <a:lnTo>
                  <a:pt x="4067" y="2014"/>
                </a:lnTo>
                <a:lnTo>
                  <a:pt x="4200" y="2014"/>
                </a:lnTo>
                <a:close/>
                <a:moveTo>
                  <a:pt x="2425" y="1795"/>
                </a:moveTo>
                <a:lnTo>
                  <a:pt x="3365" y="1490"/>
                </a:lnTo>
                <a:lnTo>
                  <a:pt x="4305" y="1795"/>
                </a:lnTo>
                <a:lnTo>
                  <a:pt x="4263" y="1921"/>
                </a:lnTo>
                <a:lnTo>
                  <a:pt x="3365" y="1629"/>
                </a:lnTo>
                <a:lnTo>
                  <a:pt x="2466" y="1921"/>
                </a:lnTo>
                <a:lnTo>
                  <a:pt x="2425" y="1795"/>
                </a:lnTo>
                <a:close/>
                <a:moveTo>
                  <a:pt x="1202" y="1770"/>
                </a:moveTo>
                <a:lnTo>
                  <a:pt x="1202" y="2821"/>
                </a:lnTo>
                <a:lnTo>
                  <a:pt x="1070" y="2821"/>
                </a:lnTo>
                <a:lnTo>
                  <a:pt x="1070" y="1770"/>
                </a:lnTo>
                <a:lnTo>
                  <a:pt x="1202" y="177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9EF49F-34D8-4127-9282-3C21818076BB}"/>
              </a:ext>
            </a:extLst>
          </p:cNvPr>
          <p:cNvSpPr/>
          <p:nvPr/>
        </p:nvSpPr>
        <p:spPr>
          <a:xfrm>
            <a:off x="609990" y="3160904"/>
            <a:ext cx="11158457" cy="2812261"/>
          </a:xfrm>
          <a:prstGeom prst="roundRect">
            <a:avLst>
              <a:gd name="adj" fmla="val 20602"/>
            </a:avLst>
          </a:prstGeom>
          <a:solidFill>
            <a:schemeClr val="accent5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IN" sz="2800" b="1" dirty="0">
                <a:solidFill>
                  <a:srgbClr val="17406D"/>
                </a:solidFill>
                <a:latin typeface="Trebuchet MS" panose="020B0603020202020204" pitchFamily="34" charset="0"/>
              </a:rPr>
              <a:t>Bio Clusters &amp; Regional Centres</a:t>
            </a:r>
            <a:r>
              <a:rPr lang="en-IN" sz="2800" b="1" dirty="0">
                <a:solidFill>
                  <a:srgbClr val="FF0000"/>
                </a:solidFill>
                <a:latin typeface="Trebuchet MS" panose="020B0603020202020204" pitchFamily="34" charset="0"/>
              </a:rPr>
              <a:t>₹ 412 cr. </a:t>
            </a:r>
          </a:p>
          <a:p>
            <a:pPr lvl="0">
              <a:defRPr/>
            </a:pPr>
            <a:r>
              <a:rPr lang="en-IN" sz="2400" dirty="0">
                <a:solidFill>
                  <a:srgbClr val="7030A0"/>
                </a:solidFill>
                <a:latin typeface="Trebuchet MS" panose="020B0603020202020204" pitchFamily="34" charset="0"/>
              </a:rPr>
              <a:t>Spearheaded by Dept. of Biotechnology to promote innovation among Biotech companies and support commercialization of research</a:t>
            </a: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4 bio-clusters at Kalyani, Bangalore, Faridabad &amp; Pune</a:t>
            </a:r>
          </a:p>
          <a:p>
            <a:pPr marL="342900" lvl="0" indent="-342900">
              <a:buFont typeface="Wingdings" panose="05000000000000000000" pitchFamily="2" charset="2"/>
              <a:buChar char="ü"/>
              <a:defRPr/>
            </a:pPr>
            <a:r>
              <a:rPr lang="en-IN" sz="2400" b="1" dirty="0">
                <a:solidFill>
                  <a:srgbClr val="7030A0"/>
                </a:solidFill>
                <a:latin typeface="Trebuchet MS" panose="020B0603020202020204" pitchFamily="34" charset="0"/>
              </a:rPr>
              <a:t>3 BIRAC Regional Centres at Hyderabad, Bangalore &amp; Pune</a:t>
            </a:r>
          </a:p>
        </p:txBody>
      </p:sp>
    </p:spTree>
    <p:extLst>
      <p:ext uri="{BB962C8B-B14F-4D97-AF65-F5344CB8AC3E}">
        <p14:creationId xmlns:p14="http://schemas.microsoft.com/office/powerpoint/2010/main" val="21984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F276A1-349F-4345-A0E1-08424DC7B3AA}"/>
              </a:ext>
            </a:extLst>
          </p:cNvPr>
          <p:cNvSpPr/>
          <p:nvPr/>
        </p:nvSpPr>
        <p:spPr>
          <a:xfrm>
            <a:off x="646965" y="0"/>
            <a:ext cx="40282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29878C5-E66A-4C8F-AE50-5C7F4D3FAC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81169" y="3372032"/>
          <a:ext cx="6462508" cy="2704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0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CONSOLIDATE THE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 CURRENT ECOSYSTEM</a:t>
                      </a:r>
                      <a:endParaRPr lang="en-US" sz="15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exa Bold" charset="0"/>
                        <a:cs typeface="Nexa Bold" charset="0"/>
                      </a:endParaRPr>
                    </a:p>
                  </a:txBody>
                  <a:tcPr marL="92355" marR="92355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baseline="0" dirty="0">
                          <a:solidFill>
                            <a:srgbClr val="1C0D36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Bring all stakeholders to a common platform</a:t>
                      </a:r>
                    </a:p>
                  </a:txBody>
                  <a:tcPr marL="100007" marR="1000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bg2"/>
                        </a:gs>
                        <a:gs pos="37000">
                          <a:schemeClr val="bg2"/>
                        </a:gs>
                      </a:gsLst>
                      <a:lin ang="1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C0D36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Value proposition for all stakeholders</a:t>
                      </a:r>
                    </a:p>
                  </a:txBody>
                  <a:tcPr marL="100007" marR="1000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0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GROW THE ECOSYSTEM</a:t>
                      </a:r>
                    </a:p>
                  </a:txBody>
                  <a:tcPr marL="92355" marR="92355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Connect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 with global ecosystem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ea typeface="Nexa Bold" charset="0"/>
                        <a:cs typeface="Nexa Bold" charset="0"/>
                      </a:endParaRPr>
                    </a:p>
                  </a:txBody>
                  <a:tcPr marL="100007" marR="1000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Stimulate others to 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join the ecosystem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ea typeface="Nexa Bold" charset="0"/>
                        <a:cs typeface="Nexa Bold" charset="0"/>
                      </a:endParaRPr>
                    </a:p>
                  </a:txBody>
                  <a:tcPr marL="100007" marR="1000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605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FACILITATE STAKEHOLDERS</a:t>
                      </a:r>
                    </a:p>
                  </a:txBody>
                  <a:tcPr marL="92355" marR="92355" marT="50292" marB="502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018823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C0D36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Access</a:t>
                      </a:r>
                      <a:r>
                        <a:rPr lang="en-US" sz="1600" b="1" baseline="0" dirty="0">
                          <a:solidFill>
                            <a:srgbClr val="1C0D36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 to information and knowledge</a:t>
                      </a:r>
                      <a:endParaRPr lang="en-US" sz="1600" b="1" dirty="0">
                        <a:solidFill>
                          <a:srgbClr val="1C0D36"/>
                        </a:solidFill>
                        <a:latin typeface="Trebuchet MS" panose="020B0603020202020204" pitchFamily="34" charset="0"/>
                        <a:ea typeface="Nexa Bold" charset="0"/>
                        <a:cs typeface="Nexa Bold" charset="0"/>
                      </a:endParaRPr>
                    </a:p>
                  </a:txBody>
                  <a:tcPr marL="100007" marR="1000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7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10188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1C0D36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Handholding</a:t>
                      </a:r>
                      <a:r>
                        <a:rPr lang="en-US" sz="1600" b="1" baseline="0" dirty="0">
                          <a:solidFill>
                            <a:srgbClr val="1C0D36"/>
                          </a:solidFill>
                          <a:latin typeface="Trebuchet MS" panose="020B0603020202020204" pitchFamily="34" charset="0"/>
                          <a:ea typeface="Nexa Bold" charset="0"/>
                          <a:cs typeface="Nexa Bold" charset="0"/>
                        </a:rPr>
                        <a:t> support</a:t>
                      </a:r>
                      <a:endParaRPr lang="en-US" sz="1600" b="1" dirty="0">
                        <a:solidFill>
                          <a:srgbClr val="1C0D36"/>
                        </a:solidFill>
                        <a:latin typeface="Trebuchet MS" panose="020B0603020202020204" pitchFamily="34" charset="0"/>
                        <a:ea typeface="Nexa Bold" charset="0"/>
                        <a:cs typeface="Nexa Bold" charset="0"/>
                      </a:endParaRPr>
                    </a:p>
                  </a:txBody>
                  <a:tcPr marL="100007" marR="1000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77F2E0-A167-4685-9457-6B3E81FA9A81}"/>
              </a:ext>
            </a:extLst>
          </p:cNvPr>
          <p:cNvSpPr txBox="1"/>
          <p:nvPr/>
        </p:nvSpPr>
        <p:spPr>
          <a:xfrm>
            <a:off x="5665638" y="1566620"/>
            <a:ext cx="638849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2791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C2D7">
                    <a:lumMod val="5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“Startup India Hub will be a single point of contact for the entire ecosystem and enable knowledge exchange and access to funding” </a:t>
            </a:r>
          </a:p>
          <a:p>
            <a:pPr marL="0" marR="0" lvl="0" indent="0" algn="r" defTabSz="912791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C2D7">
                    <a:lumMod val="5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– Startup India Action Plan , Jan 2016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4F64E1B-C5AD-48A4-87BB-F5146DEF7EDB}"/>
              </a:ext>
            </a:extLst>
          </p:cNvPr>
          <p:cNvSpPr txBox="1">
            <a:spLocks/>
          </p:cNvSpPr>
          <p:nvPr/>
        </p:nvSpPr>
        <p:spPr bwMode="auto">
          <a:xfrm>
            <a:off x="646965" y="4159468"/>
            <a:ext cx="4028250" cy="20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</a:bodyPr>
          <a:lstStyle>
            <a:lvl1pPr algn="l" defTabSz="7604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  <a:lvl2pPr algn="l" defTabSz="7604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Nexa Bold"/>
              </a:defRPr>
            </a:lvl2pPr>
            <a:lvl3pPr algn="l" defTabSz="7604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Nexa Bold"/>
              </a:defRPr>
            </a:lvl3pPr>
            <a:lvl4pPr algn="l" defTabSz="7604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Nexa Bold"/>
              </a:defRPr>
            </a:lvl4pPr>
            <a:lvl5pPr algn="l" defTabSz="7604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Nexa Bold"/>
              </a:defRPr>
            </a:lvl5pPr>
            <a:lvl6pPr marL="457200" algn="l" defTabSz="7604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Nexa Bold"/>
              </a:defRPr>
            </a:lvl6pPr>
            <a:lvl7pPr marL="914400" algn="l" defTabSz="7604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Nexa Bold"/>
              </a:defRPr>
            </a:lvl7pPr>
            <a:lvl8pPr marL="1371600" algn="l" defTabSz="7604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Nexa Bold"/>
              </a:defRPr>
            </a:lvl8pPr>
            <a:lvl9pPr marL="1828800" algn="l" defTabSz="7604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Nexa Bold"/>
              </a:defRPr>
            </a:lvl9pPr>
          </a:lstStyle>
          <a:p>
            <a:pPr marL="0" marR="0" lvl="0" indent="0" algn="ctr" defTabSz="91247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Launched by </a:t>
            </a:r>
          </a:p>
          <a:p>
            <a:pPr marL="0" marR="0" lvl="0" indent="0" algn="ctr" defTabSz="91247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Shri Narendra Modi</a:t>
            </a:r>
          </a:p>
          <a:p>
            <a:pPr marL="0" marR="0" lvl="0" indent="0" algn="ctr" defTabSz="91247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Hon’ble Prime Minister of India </a:t>
            </a:r>
          </a:p>
          <a:p>
            <a:pPr marL="0" marR="0" lvl="0" indent="0" algn="ctr" defTabSz="91247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16</a:t>
            </a:r>
            <a:r>
              <a:rPr kumimoji="0" lang="en-IN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th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 January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A2EF2-E3AF-47BC-9D9D-0E3AA9A9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" y="806038"/>
            <a:ext cx="5188945" cy="292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facebook worldwide friendship map + high resolution">
            <a:extLst>
              <a:ext uri="{FF2B5EF4-FFF2-40B4-BE49-F238E27FC236}">
                <a16:creationId xmlns:a16="http://schemas.microsoft.com/office/drawing/2014/main" id="{18101DEB-6056-415B-A352-15E1C42FC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6" t="-54" r="20588" b="12454"/>
          <a:stretch/>
        </p:blipFill>
        <p:spPr bwMode="auto">
          <a:xfrm>
            <a:off x="0" y="-253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CA1F3-ADA3-49B6-BDBE-E31D8840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079" y="1651040"/>
            <a:ext cx="3708822" cy="3404382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3920E0C0-30EB-43FB-848C-E036D01B4416}"/>
              </a:ext>
            </a:extLst>
          </p:cNvPr>
          <p:cNvSpPr/>
          <p:nvPr/>
        </p:nvSpPr>
        <p:spPr>
          <a:xfrm>
            <a:off x="9887618" y="4778423"/>
            <a:ext cx="1997826" cy="553998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A4C2E0E-A49A-4C07-AC07-5C718197CB93}"/>
              </a:ext>
            </a:extLst>
          </p:cNvPr>
          <p:cNvSpPr/>
          <p:nvPr/>
        </p:nvSpPr>
        <p:spPr>
          <a:xfrm>
            <a:off x="9887618" y="3988343"/>
            <a:ext cx="1997826" cy="553998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C91657E-51E6-45FD-8389-8A431D712B4B}"/>
              </a:ext>
            </a:extLst>
          </p:cNvPr>
          <p:cNvSpPr/>
          <p:nvPr/>
        </p:nvSpPr>
        <p:spPr>
          <a:xfrm>
            <a:off x="9887618" y="3198263"/>
            <a:ext cx="1997826" cy="553998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8EBFF9AE-61C7-44BC-926A-8B629CA780E7}"/>
              </a:ext>
            </a:extLst>
          </p:cNvPr>
          <p:cNvSpPr/>
          <p:nvPr/>
        </p:nvSpPr>
        <p:spPr>
          <a:xfrm>
            <a:off x="9887618" y="2408183"/>
            <a:ext cx="1997826" cy="553998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821EC9F5-FD98-49BB-BBC2-7570ADBC8A00}"/>
              </a:ext>
            </a:extLst>
          </p:cNvPr>
          <p:cNvSpPr/>
          <p:nvPr/>
        </p:nvSpPr>
        <p:spPr>
          <a:xfrm>
            <a:off x="9876421" y="1618103"/>
            <a:ext cx="1997826" cy="553998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lowchart: Predefined Process 11">
            <a:extLst>
              <a:ext uri="{FF2B5EF4-FFF2-40B4-BE49-F238E27FC236}">
                <a16:creationId xmlns:a16="http://schemas.microsoft.com/office/drawing/2014/main" id="{F8C26909-17C9-4194-9711-56BE428D37D2}"/>
              </a:ext>
            </a:extLst>
          </p:cNvPr>
          <p:cNvSpPr/>
          <p:nvPr/>
        </p:nvSpPr>
        <p:spPr>
          <a:xfrm>
            <a:off x="8948422" y="5466340"/>
            <a:ext cx="1901011" cy="649768"/>
          </a:xfrm>
          <a:prstGeom prst="flowChartPredefinedProcess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0F3F5D07-C1B0-4018-BECD-7A5ABA310CF4}"/>
              </a:ext>
            </a:extLst>
          </p:cNvPr>
          <p:cNvSpPr/>
          <p:nvPr/>
        </p:nvSpPr>
        <p:spPr>
          <a:xfrm>
            <a:off x="9776318" y="1333440"/>
            <a:ext cx="245221" cy="4448009"/>
          </a:xfrm>
          <a:prstGeom prst="ca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353A36-250F-4CC7-9B47-9C843DA61B77}"/>
              </a:ext>
            </a:extLst>
          </p:cNvPr>
          <p:cNvSpPr txBox="1"/>
          <p:nvPr/>
        </p:nvSpPr>
        <p:spPr>
          <a:xfrm>
            <a:off x="9776317" y="1643539"/>
            <a:ext cx="192261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Information Discovery</a:t>
            </a:r>
            <a:endParaRPr kumimoji="0" lang="en-IN" sz="144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F2404-9B14-454E-BE48-CF690C762882}"/>
              </a:ext>
            </a:extLst>
          </p:cNvPr>
          <p:cNvSpPr txBox="1"/>
          <p:nvPr/>
        </p:nvSpPr>
        <p:spPr>
          <a:xfrm>
            <a:off x="9876420" y="2433618"/>
            <a:ext cx="192261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Curated Learning Programs </a:t>
            </a:r>
            <a:endParaRPr kumimoji="0" lang="en-IN" sz="144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65FDF8-B60C-454D-903B-338B80A5135C}"/>
              </a:ext>
            </a:extLst>
          </p:cNvPr>
          <p:cNvSpPr txBox="1"/>
          <p:nvPr/>
        </p:nvSpPr>
        <p:spPr>
          <a:xfrm>
            <a:off x="9876420" y="3199693"/>
            <a:ext cx="192261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Networking &amp; Engagement</a:t>
            </a:r>
            <a:endParaRPr kumimoji="0" lang="en-IN" sz="144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1D7A1-6AE6-46C3-B39A-18C69ACDAB4C}"/>
              </a:ext>
            </a:extLst>
          </p:cNvPr>
          <p:cNvSpPr txBox="1"/>
          <p:nvPr/>
        </p:nvSpPr>
        <p:spPr>
          <a:xfrm>
            <a:off x="10115483" y="4811623"/>
            <a:ext cx="144448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Applications to enablers</a:t>
            </a:r>
            <a:endParaRPr kumimoji="0" lang="en-IN" sz="144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620F4-3E82-4EBC-B7DB-4C7F15242949}"/>
              </a:ext>
            </a:extLst>
          </p:cNvPr>
          <p:cNvSpPr txBox="1"/>
          <p:nvPr/>
        </p:nvSpPr>
        <p:spPr>
          <a:xfrm>
            <a:off x="10099550" y="4012384"/>
            <a:ext cx="144448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Tools &amp; Templates</a:t>
            </a:r>
            <a:endParaRPr kumimoji="0" lang="en-IN" sz="144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F67ECAD-EFB1-449B-98C6-E0C88ED9E05B}"/>
              </a:ext>
            </a:extLst>
          </p:cNvPr>
          <p:cNvSpPr txBox="1">
            <a:spLocks/>
          </p:cNvSpPr>
          <p:nvPr/>
        </p:nvSpPr>
        <p:spPr>
          <a:xfrm>
            <a:off x="332511" y="1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 Online Hub </a:t>
            </a:r>
          </a:p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India’s Largest Virtual Incubation Platform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8A3AE9-7C19-4E64-BBDD-114022B74F0F}"/>
              </a:ext>
            </a:extLst>
          </p:cNvPr>
          <p:cNvSpPr/>
          <p:nvPr/>
        </p:nvSpPr>
        <p:spPr>
          <a:xfrm>
            <a:off x="452982" y="1762773"/>
            <a:ext cx="4231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279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www.startupindiahub.org.in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1" name="Picture 2" descr="Image result for dipp logo">
            <a:extLst>
              <a:ext uri="{FF2B5EF4-FFF2-40B4-BE49-F238E27FC236}">
                <a16:creationId xmlns:a16="http://schemas.microsoft.com/office/drawing/2014/main" id="{227412FD-A803-480E-BF96-D6BC90BB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215" y="70795"/>
            <a:ext cx="1998364" cy="111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1C7ACB8-1364-427B-A1A6-BDCC80F79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97" y="6309032"/>
            <a:ext cx="2244773" cy="4996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63437-6DDF-4DE1-A635-0A2F9AF12F38}"/>
              </a:ext>
            </a:extLst>
          </p:cNvPr>
          <p:cNvSpPr txBox="1"/>
          <p:nvPr/>
        </p:nvSpPr>
        <p:spPr>
          <a:xfrm>
            <a:off x="479425" y="2614789"/>
            <a:ext cx="4305320" cy="1595021"/>
          </a:xfrm>
          <a:prstGeom prst="horizontalScroll">
            <a:avLst/>
          </a:prstGeom>
          <a:solidFill>
            <a:srgbClr val="FF66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21906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Discover, Connect, &amp; Engage with Ecosystem Stakeholders</a:t>
            </a:r>
          </a:p>
        </p:txBody>
      </p:sp>
    </p:spTree>
    <p:extLst>
      <p:ext uri="{BB962C8B-B14F-4D97-AF65-F5344CB8AC3E}">
        <p14:creationId xmlns:p14="http://schemas.microsoft.com/office/powerpoint/2010/main" val="153126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C8FFC5A-897A-4D56-8946-0D7F49BFA6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404227" y="1406713"/>
            <a:ext cx="2641299" cy="248229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69160" y="1805544"/>
            <a:ext cx="21114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Startup India Learning Program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1800" y="4061156"/>
            <a:ext cx="2595582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Additional Resources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726542" y="4453532"/>
            <a:ext cx="4517300" cy="138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1800" y="4530103"/>
            <a:ext cx="3029932" cy="1286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Discussion forums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Online workshops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Templates/ Resources</a:t>
            </a:r>
          </a:p>
        </p:txBody>
      </p:sp>
      <p:sp>
        <p:nvSpPr>
          <p:cNvPr id="54" name="Snip Same Side Corner Rectangle 53"/>
          <p:cNvSpPr/>
          <p:nvPr/>
        </p:nvSpPr>
        <p:spPr>
          <a:xfrm>
            <a:off x="7302020" y="5773001"/>
            <a:ext cx="2617129" cy="85315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FD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8480970" y="5327392"/>
            <a:ext cx="259229" cy="34563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58" name="Freeform 48"/>
          <p:cNvSpPr>
            <a:spLocks noChangeAspect="1" noEditPoints="1"/>
          </p:cNvSpPr>
          <p:nvPr/>
        </p:nvSpPr>
        <p:spPr bwMode="auto">
          <a:xfrm>
            <a:off x="7810302" y="6216190"/>
            <a:ext cx="501031" cy="388668"/>
          </a:xfrm>
          <a:custGeom>
            <a:avLst/>
            <a:gdLst>
              <a:gd name="T0" fmla="*/ 2501 w 3264"/>
              <a:gd name="T1" fmla="*/ 1245 h 2532"/>
              <a:gd name="T2" fmla="*/ 1902 w 3264"/>
              <a:gd name="T3" fmla="*/ 1414 h 2532"/>
              <a:gd name="T4" fmla="*/ 1337 w 3264"/>
              <a:gd name="T5" fmla="*/ 1360 h 2532"/>
              <a:gd name="T6" fmla="*/ 1136 w 3264"/>
              <a:gd name="T7" fmla="*/ 1289 h 2532"/>
              <a:gd name="T8" fmla="*/ 929 w 3264"/>
              <a:gd name="T9" fmla="*/ 1286 h 2532"/>
              <a:gd name="T10" fmla="*/ 673 w 3264"/>
              <a:gd name="T11" fmla="*/ 1374 h 2532"/>
              <a:gd name="T12" fmla="*/ 643 w 3264"/>
              <a:gd name="T13" fmla="*/ 1514 h 2532"/>
              <a:gd name="T14" fmla="*/ 897 w 3264"/>
              <a:gd name="T15" fmla="*/ 1393 h 2532"/>
              <a:gd name="T16" fmla="*/ 1101 w 3264"/>
              <a:gd name="T17" fmla="*/ 1385 h 2532"/>
              <a:gd name="T18" fmla="*/ 1279 w 3264"/>
              <a:gd name="T19" fmla="*/ 1442 h 2532"/>
              <a:gd name="T20" fmla="*/ 1822 w 3264"/>
              <a:gd name="T21" fmla="*/ 1509 h 2532"/>
              <a:gd name="T22" fmla="*/ 1831 w 3264"/>
              <a:gd name="T23" fmla="*/ 1604 h 2532"/>
              <a:gd name="T24" fmla="*/ 1735 w 3264"/>
              <a:gd name="T25" fmla="*/ 1706 h 2532"/>
              <a:gd name="T26" fmla="*/ 1646 w 3264"/>
              <a:gd name="T27" fmla="*/ 1733 h 2532"/>
              <a:gd name="T28" fmla="*/ 1672 w 3264"/>
              <a:gd name="T29" fmla="*/ 1781 h 2532"/>
              <a:gd name="T30" fmla="*/ 1816 w 3264"/>
              <a:gd name="T31" fmla="*/ 1704 h 2532"/>
              <a:gd name="T32" fmla="*/ 1886 w 3264"/>
              <a:gd name="T33" fmla="*/ 1588 h 2532"/>
              <a:gd name="T34" fmla="*/ 2501 w 3264"/>
              <a:gd name="T35" fmla="*/ 1344 h 2532"/>
              <a:gd name="T36" fmla="*/ 1962 w 3264"/>
              <a:gd name="T37" fmla="*/ 1879 h 2532"/>
              <a:gd name="T38" fmla="*/ 1736 w 3264"/>
              <a:gd name="T39" fmla="*/ 2010 h 2532"/>
              <a:gd name="T40" fmla="*/ 1638 w 3264"/>
              <a:gd name="T41" fmla="*/ 2133 h 2532"/>
              <a:gd name="T42" fmla="*/ 1810 w 3264"/>
              <a:gd name="T43" fmla="*/ 2087 h 2532"/>
              <a:gd name="T44" fmla="*/ 2670 w 3264"/>
              <a:gd name="T45" fmla="*/ 1409 h 2532"/>
              <a:gd name="T46" fmla="*/ 2643 w 3264"/>
              <a:gd name="T47" fmla="*/ 1287 h 2532"/>
              <a:gd name="T48" fmla="*/ 29 w 3264"/>
              <a:gd name="T49" fmla="*/ 1360 h 2532"/>
              <a:gd name="T50" fmla="*/ 1 w 3264"/>
              <a:gd name="T51" fmla="*/ 1414 h 2532"/>
              <a:gd name="T52" fmla="*/ 3063 w 3264"/>
              <a:gd name="T53" fmla="*/ 1115 h 2532"/>
              <a:gd name="T54" fmla="*/ 2963 w 3264"/>
              <a:gd name="T55" fmla="*/ 1016 h 2532"/>
              <a:gd name="T56" fmla="*/ 2412 w 3264"/>
              <a:gd name="T57" fmla="*/ 450 h 2532"/>
              <a:gd name="T58" fmla="*/ 2239 w 3264"/>
              <a:gd name="T59" fmla="*/ 391 h 2532"/>
              <a:gd name="T60" fmla="*/ 2029 w 3264"/>
              <a:gd name="T61" fmla="*/ 370 h 2532"/>
              <a:gd name="T62" fmla="*/ 1796 w 3264"/>
              <a:gd name="T63" fmla="*/ 396 h 2532"/>
              <a:gd name="T64" fmla="*/ 1629 w 3264"/>
              <a:gd name="T65" fmla="*/ 460 h 2532"/>
              <a:gd name="T66" fmla="*/ 1507 w 3264"/>
              <a:gd name="T67" fmla="*/ 568 h 2532"/>
              <a:gd name="T68" fmla="*/ 1483 w 3264"/>
              <a:gd name="T69" fmla="*/ 692 h 2532"/>
              <a:gd name="T70" fmla="*/ 1565 w 3264"/>
              <a:gd name="T71" fmla="*/ 817 h 2532"/>
              <a:gd name="T72" fmla="*/ 1707 w 3264"/>
              <a:gd name="T73" fmla="*/ 896 h 2532"/>
              <a:gd name="T74" fmla="*/ 1921 w 3264"/>
              <a:gd name="T75" fmla="*/ 946 h 2532"/>
              <a:gd name="T76" fmla="*/ 2137 w 3264"/>
              <a:gd name="T77" fmla="*/ 946 h 2532"/>
              <a:gd name="T78" fmla="*/ 2352 w 3264"/>
              <a:gd name="T79" fmla="*/ 896 h 2532"/>
              <a:gd name="T80" fmla="*/ 2494 w 3264"/>
              <a:gd name="T81" fmla="*/ 817 h 2532"/>
              <a:gd name="T82" fmla="*/ 2575 w 3264"/>
              <a:gd name="T83" fmla="*/ 692 h 2532"/>
              <a:gd name="T84" fmla="*/ 2552 w 3264"/>
              <a:gd name="T85" fmla="*/ 568 h 2532"/>
              <a:gd name="T86" fmla="*/ 2430 w 3264"/>
              <a:gd name="T87" fmla="*/ 460 h 2532"/>
              <a:gd name="T88" fmla="*/ 2273 w 3264"/>
              <a:gd name="T89" fmla="*/ 870 h 2532"/>
              <a:gd name="T90" fmla="*/ 2004 w 3264"/>
              <a:gd name="T91" fmla="*/ 901 h 2532"/>
              <a:gd name="T92" fmla="*/ 1724 w 3264"/>
              <a:gd name="T93" fmla="*/ 850 h 2532"/>
              <a:gd name="T94" fmla="*/ 1597 w 3264"/>
              <a:gd name="T95" fmla="*/ 779 h 2532"/>
              <a:gd name="T96" fmla="*/ 1532 w 3264"/>
              <a:gd name="T97" fmla="*/ 682 h 2532"/>
              <a:gd name="T98" fmla="*/ 1550 w 3264"/>
              <a:gd name="T99" fmla="*/ 594 h 2532"/>
              <a:gd name="T100" fmla="*/ 1653 w 3264"/>
              <a:gd name="T101" fmla="*/ 503 h 2532"/>
              <a:gd name="T102" fmla="*/ 1831 w 3264"/>
              <a:gd name="T103" fmla="*/ 440 h 2532"/>
              <a:gd name="T104" fmla="*/ 2082 w 3264"/>
              <a:gd name="T105" fmla="*/ 421 h 2532"/>
              <a:gd name="T106" fmla="*/ 2354 w 3264"/>
              <a:gd name="T107" fmla="*/ 478 h 2532"/>
              <a:gd name="T108" fmla="*/ 2474 w 3264"/>
              <a:gd name="T109" fmla="*/ 552 h 2532"/>
              <a:gd name="T110" fmla="*/ 2529 w 3264"/>
              <a:gd name="T111" fmla="*/ 650 h 2532"/>
              <a:gd name="T112" fmla="*/ 2502 w 3264"/>
              <a:gd name="T113" fmla="*/ 737 h 2532"/>
              <a:gd name="T114" fmla="*/ 2389 w 3264"/>
              <a:gd name="T115" fmla="*/ 826 h 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64" h="2532">
                <a:moveTo>
                  <a:pt x="2604" y="1263"/>
                </a:moveTo>
                <a:lnTo>
                  <a:pt x="2604" y="1263"/>
                </a:lnTo>
                <a:lnTo>
                  <a:pt x="2591" y="1258"/>
                </a:lnTo>
                <a:lnTo>
                  <a:pt x="2578" y="1254"/>
                </a:lnTo>
                <a:lnTo>
                  <a:pt x="2564" y="1250"/>
                </a:lnTo>
                <a:lnTo>
                  <a:pt x="2551" y="1248"/>
                </a:lnTo>
                <a:lnTo>
                  <a:pt x="2525" y="1246"/>
                </a:lnTo>
                <a:lnTo>
                  <a:pt x="2501" y="1245"/>
                </a:lnTo>
                <a:lnTo>
                  <a:pt x="2501" y="1245"/>
                </a:lnTo>
                <a:lnTo>
                  <a:pt x="2472" y="1246"/>
                </a:lnTo>
                <a:lnTo>
                  <a:pt x="2447" y="1248"/>
                </a:lnTo>
                <a:lnTo>
                  <a:pt x="2425" y="1251"/>
                </a:lnTo>
                <a:lnTo>
                  <a:pt x="2419" y="1253"/>
                </a:lnTo>
                <a:lnTo>
                  <a:pt x="1928" y="1461"/>
                </a:lnTo>
                <a:lnTo>
                  <a:pt x="1928" y="1461"/>
                </a:lnTo>
                <a:lnTo>
                  <a:pt x="1922" y="1449"/>
                </a:lnTo>
                <a:lnTo>
                  <a:pt x="1916" y="1437"/>
                </a:lnTo>
                <a:lnTo>
                  <a:pt x="1902" y="1414"/>
                </a:lnTo>
                <a:lnTo>
                  <a:pt x="1877" y="1412"/>
                </a:lnTo>
                <a:lnTo>
                  <a:pt x="1877" y="1412"/>
                </a:lnTo>
                <a:lnTo>
                  <a:pt x="1796" y="1408"/>
                </a:lnTo>
                <a:lnTo>
                  <a:pt x="1655" y="1401"/>
                </a:lnTo>
                <a:lnTo>
                  <a:pt x="1500" y="1393"/>
                </a:lnTo>
                <a:lnTo>
                  <a:pt x="1382" y="1385"/>
                </a:lnTo>
                <a:lnTo>
                  <a:pt x="1382" y="1385"/>
                </a:lnTo>
                <a:lnTo>
                  <a:pt x="1360" y="1372"/>
                </a:lnTo>
                <a:lnTo>
                  <a:pt x="1337" y="1360"/>
                </a:lnTo>
                <a:lnTo>
                  <a:pt x="1315" y="1349"/>
                </a:lnTo>
                <a:lnTo>
                  <a:pt x="1293" y="1339"/>
                </a:lnTo>
                <a:lnTo>
                  <a:pt x="1270" y="1329"/>
                </a:lnTo>
                <a:lnTo>
                  <a:pt x="1248" y="1320"/>
                </a:lnTo>
                <a:lnTo>
                  <a:pt x="1226" y="1312"/>
                </a:lnTo>
                <a:lnTo>
                  <a:pt x="1202" y="1305"/>
                </a:lnTo>
                <a:lnTo>
                  <a:pt x="1180" y="1299"/>
                </a:lnTo>
                <a:lnTo>
                  <a:pt x="1158" y="1294"/>
                </a:lnTo>
                <a:lnTo>
                  <a:pt x="1136" y="1289"/>
                </a:lnTo>
                <a:lnTo>
                  <a:pt x="1112" y="1286"/>
                </a:lnTo>
                <a:lnTo>
                  <a:pt x="1090" y="1283"/>
                </a:lnTo>
                <a:lnTo>
                  <a:pt x="1068" y="1282"/>
                </a:lnTo>
                <a:lnTo>
                  <a:pt x="1045" y="1281"/>
                </a:lnTo>
                <a:lnTo>
                  <a:pt x="1023" y="1279"/>
                </a:lnTo>
                <a:lnTo>
                  <a:pt x="1023" y="1279"/>
                </a:lnTo>
                <a:lnTo>
                  <a:pt x="992" y="1281"/>
                </a:lnTo>
                <a:lnTo>
                  <a:pt x="961" y="1283"/>
                </a:lnTo>
                <a:lnTo>
                  <a:pt x="929" y="1286"/>
                </a:lnTo>
                <a:lnTo>
                  <a:pt x="899" y="1292"/>
                </a:lnTo>
                <a:lnTo>
                  <a:pt x="869" y="1297"/>
                </a:lnTo>
                <a:lnTo>
                  <a:pt x="840" y="1305"/>
                </a:lnTo>
                <a:lnTo>
                  <a:pt x="810" y="1314"/>
                </a:lnTo>
                <a:lnTo>
                  <a:pt x="782" y="1324"/>
                </a:lnTo>
                <a:lnTo>
                  <a:pt x="754" y="1335"/>
                </a:lnTo>
                <a:lnTo>
                  <a:pt x="727" y="1347"/>
                </a:lnTo>
                <a:lnTo>
                  <a:pt x="700" y="1360"/>
                </a:lnTo>
                <a:lnTo>
                  <a:pt x="673" y="1374"/>
                </a:lnTo>
                <a:lnTo>
                  <a:pt x="647" y="1390"/>
                </a:lnTo>
                <a:lnTo>
                  <a:pt x="622" y="1407"/>
                </a:lnTo>
                <a:lnTo>
                  <a:pt x="597" y="1423"/>
                </a:lnTo>
                <a:lnTo>
                  <a:pt x="574" y="1441"/>
                </a:lnTo>
                <a:lnTo>
                  <a:pt x="574" y="1576"/>
                </a:lnTo>
                <a:lnTo>
                  <a:pt x="574" y="1576"/>
                </a:lnTo>
                <a:lnTo>
                  <a:pt x="596" y="1554"/>
                </a:lnTo>
                <a:lnTo>
                  <a:pt x="620" y="1534"/>
                </a:lnTo>
                <a:lnTo>
                  <a:pt x="643" y="1514"/>
                </a:lnTo>
                <a:lnTo>
                  <a:pt x="669" y="1496"/>
                </a:lnTo>
                <a:lnTo>
                  <a:pt x="694" y="1478"/>
                </a:lnTo>
                <a:lnTo>
                  <a:pt x="721" y="1462"/>
                </a:lnTo>
                <a:lnTo>
                  <a:pt x="749" y="1447"/>
                </a:lnTo>
                <a:lnTo>
                  <a:pt x="777" y="1433"/>
                </a:lnTo>
                <a:lnTo>
                  <a:pt x="806" y="1421"/>
                </a:lnTo>
                <a:lnTo>
                  <a:pt x="836" y="1410"/>
                </a:lnTo>
                <a:lnTo>
                  <a:pt x="866" y="1401"/>
                </a:lnTo>
                <a:lnTo>
                  <a:pt x="897" y="1393"/>
                </a:lnTo>
                <a:lnTo>
                  <a:pt x="927" y="1388"/>
                </a:lnTo>
                <a:lnTo>
                  <a:pt x="959" y="1383"/>
                </a:lnTo>
                <a:lnTo>
                  <a:pt x="991" y="1380"/>
                </a:lnTo>
                <a:lnTo>
                  <a:pt x="1023" y="1380"/>
                </a:lnTo>
                <a:lnTo>
                  <a:pt x="1023" y="1380"/>
                </a:lnTo>
                <a:lnTo>
                  <a:pt x="1042" y="1380"/>
                </a:lnTo>
                <a:lnTo>
                  <a:pt x="1062" y="1381"/>
                </a:lnTo>
                <a:lnTo>
                  <a:pt x="1081" y="1382"/>
                </a:lnTo>
                <a:lnTo>
                  <a:pt x="1101" y="1385"/>
                </a:lnTo>
                <a:lnTo>
                  <a:pt x="1121" y="1388"/>
                </a:lnTo>
                <a:lnTo>
                  <a:pt x="1141" y="1392"/>
                </a:lnTo>
                <a:lnTo>
                  <a:pt x="1160" y="1397"/>
                </a:lnTo>
                <a:lnTo>
                  <a:pt x="1180" y="1402"/>
                </a:lnTo>
                <a:lnTo>
                  <a:pt x="1200" y="1409"/>
                </a:lnTo>
                <a:lnTo>
                  <a:pt x="1220" y="1416"/>
                </a:lnTo>
                <a:lnTo>
                  <a:pt x="1239" y="1423"/>
                </a:lnTo>
                <a:lnTo>
                  <a:pt x="1259" y="1432"/>
                </a:lnTo>
                <a:lnTo>
                  <a:pt x="1279" y="1442"/>
                </a:lnTo>
                <a:lnTo>
                  <a:pt x="1299" y="1452"/>
                </a:lnTo>
                <a:lnTo>
                  <a:pt x="1318" y="1464"/>
                </a:lnTo>
                <a:lnTo>
                  <a:pt x="1338" y="1476"/>
                </a:lnTo>
                <a:lnTo>
                  <a:pt x="1348" y="1484"/>
                </a:lnTo>
                <a:lnTo>
                  <a:pt x="1361" y="1485"/>
                </a:lnTo>
                <a:lnTo>
                  <a:pt x="1361" y="1485"/>
                </a:lnTo>
                <a:lnTo>
                  <a:pt x="1453" y="1490"/>
                </a:lnTo>
                <a:lnTo>
                  <a:pt x="1581" y="1497"/>
                </a:lnTo>
                <a:lnTo>
                  <a:pt x="1822" y="1509"/>
                </a:lnTo>
                <a:lnTo>
                  <a:pt x="1822" y="1509"/>
                </a:lnTo>
                <a:lnTo>
                  <a:pt x="1828" y="1523"/>
                </a:lnTo>
                <a:lnTo>
                  <a:pt x="1833" y="1538"/>
                </a:lnTo>
                <a:lnTo>
                  <a:pt x="1836" y="1554"/>
                </a:lnTo>
                <a:lnTo>
                  <a:pt x="1838" y="1571"/>
                </a:lnTo>
                <a:lnTo>
                  <a:pt x="1838" y="1571"/>
                </a:lnTo>
                <a:lnTo>
                  <a:pt x="1836" y="1582"/>
                </a:lnTo>
                <a:lnTo>
                  <a:pt x="1834" y="1593"/>
                </a:lnTo>
                <a:lnTo>
                  <a:pt x="1831" y="1604"/>
                </a:lnTo>
                <a:lnTo>
                  <a:pt x="1825" y="1614"/>
                </a:lnTo>
                <a:lnTo>
                  <a:pt x="1825" y="1614"/>
                </a:lnTo>
                <a:lnTo>
                  <a:pt x="1813" y="1631"/>
                </a:lnTo>
                <a:lnTo>
                  <a:pt x="1799" y="1649"/>
                </a:lnTo>
                <a:lnTo>
                  <a:pt x="1781" y="1669"/>
                </a:lnTo>
                <a:lnTo>
                  <a:pt x="1771" y="1679"/>
                </a:lnTo>
                <a:lnTo>
                  <a:pt x="1760" y="1689"/>
                </a:lnTo>
                <a:lnTo>
                  <a:pt x="1747" y="1698"/>
                </a:lnTo>
                <a:lnTo>
                  <a:pt x="1735" y="1706"/>
                </a:lnTo>
                <a:lnTo>
                  <a:pt x="1723" y="1714"/>
                </a:lnTo>
                <a:lnTo>
                  <a:pt x="1709" y="1720"/>
                </a:lnTo>
                <a:lnTo>
                  <a:pt x="1695" y="1726"/>
                </a:lnTo>
                <a:lnTo>
                  <a:pt x="1679" y="1729"/>
                </a:lnTo>
                <a:lnTo>
                  <a:pt x="1665" y="1732"/>
                </a:lnTo>
                <a:lnTo>
                  <a:pt x="1648" y="1733"/>
                </a:lnTo>
                <a:lnTo>
                  <a:pt x="1648" y="1733"/>
                </a:lnTo>
                <a:lnTo>
                  <a:pt x="1648" y="1733"/>
                </a:lnTo>
                <a:lnTo>
                  <a:pt x="1646" y="1733"/>
                </a:lnTo>
                <a:lnTo>
                  <a:pt x="1646" y="1733"/>
                </a:lnTo>
                <a:lnTo>
                  <a:pt x="1154" y="1730"/>
                </a:lnTo>
                <a:lnTo>
                  <a:pt x="1154" y="1780"/>
                </a:lnTo>
                <a:lnTo>
                  <a:pt x="1154" y="1780"/>
                </a:lnTo>
                <a:lnTo>
                  <a:pt x="1648" y="1783"/>
                </a:lnTo>
                <a:lnTo>
                  <a:pt x="1650" y="1783"/>
                </a:lnTo>
                <a:lnTo>
                  <a:pt x="1650" y="1783"/>
                </a:lnTo>
                <a:lnTo>
                  <a:pt x="1650" y="1783"/>
                </a:lnTo>
                <a:lnTo>
                  <a:pt x="1672" y="1781"/>
                </a:lnTo>
                <a:lnTo>
                  <a:pt x="1692" y="1777"/>
                </a:lnTo>
                <a:lnTo>
                  <a:pt x="1711" y="1773"/>
                </a:lnTo>
                <a:lnTo>
                  <a:pt x="1730" y="1765"/>
                </a:lnTo>
                <a:lnTo>
                  <a:pt x="1746" y="1757"/>
                </a:lnTo>
                <a:lnTo>
                  <a:pt x="1763" y="1748"/>
                </a:lnTo>
                <a:lnTo>
                  <a:pt x="1777" y="1738"/>
                </a:lnTo>
                <a:lnTo>
                  <a:pt x="1792" y="1727"/>
                </a:lnTo>
                <a:lnTo>
                  <a:pt x="1804" y="1716"/>
                </a:lnTo>
                <a:lnTo>
                  <a:pt x="1816" y="1704"/>
                </a:lnTo>
                <a:lnTo>
                  <a:pt x="1828" y="1692"/>
                </a:lnTo>
                <a:lnTo>
                  <a:pt x="1838" y="1681"/>
                </a:lnTo>
                <a:lnTo>
                  <a:pt x="1854" y="1660"/>
                </a:lnTo>
                <a:lnTo>
                  <a:pt x="1867" y="1642"/>
                </a:lnTo>
                <a:lnTo>
                  <a:pt x="1867" y="1642"/>
                </a:lnTo>
                <a:lnTo>
                  <a:pt x="1874" y="1629"/>
                </a:lnTo>
                <a:lnTo>
                  <a:pt x="1880" y="1615"/>
                </a:lnTo>
                <a:lnTo>
                  <a:pt x="1883" y="1602"/>
                </a:lnTo>
                <a:lnTo>
                  <a:pt x="1886" y="1588"/>
                </a:lnTo>
                <a:lnTo>
                  <a:pt x="1886" y="1588"/>
                </a:lnTo>
                <a:lnTo>
                  <a:pt x="1889" y="1586"/>
                </a:lnTo>
                <a:lnTo>
                  <a:pt x="2448" y="1349"/>
                </a:lnTo>
                <a:lnTo>
                  <a:pt x="2448" y="1349"/>
                </a:lnTo>
                <a:lnTo>
                  <a:pt x="2459" y="1347"/>
                </a:lnTo>
                <a:lnTo>
                  <a:pt x="2459" y="1347"/>
                </a:lnTo>
                <a:lnTo>
                  <a:pt x="2478" y="1345"/>
                </a:lnTo>
                <a:lnTo>
                  <a:pt x="2501" y="1344"/>
                </a:lnTo>
                <a:lnTo>
                  <a:pt x="2501" y="1344"/>
                </a:lnTo>
                <a:lnTo>
                  <a:pt x="2518" y="1345"/>
                </a:lnTo>
                <a:lnTo>
                  <a:pt x="2536" y="1346"/>
                </a:lnTo>
                <a:lnTo>
                  <a:pt x="2552" y="1350"/>
                </a:lnTo>
                <a:lnTo>
                  <a:pt x="2565" y="1354"/>
                </a:lnTo>
                <a:lnTo>
                  <a:pt x="2565" y="1354"/>
                </a:lnTo>
                <a:lnTo>
                  <a:pt x="2574" y="1360"/>
                </a:lnTo>
                <a:lnTo>
                  <a:pt x="2574" y="1360"/>
                </a:lnTo>
                <a:lnTo>
                  <a:pt x="1962" y="1879"/>
                </a:lnTo>
                <a:lnTo>
                  <a:pt x="1962" y="1879"/>
                </a:lnTo>
                <a:lnTo>
                  <a:pt x="1931" y="1901"/>
                </a:lnTo>
                <a:lnTo>
                  <a:pt x="1931" y="1901"/>
                </a:lnTo>
                <a:lnTo>
                  <a:pt x="1906" y="1919"/>
                </a:lnTo>
                <a:lnTo>
                  <a:pt x="1874" y="1939"/>
                </a:lnTo>
                <a:lnTo>
                  <a:pt x="1838" y="1960"/>
                </a:lnTo>
                <a:lnTo>
                  <a:pt x="1799" y="1982"/>
                </a:lnTo>
                <a:lnTo>
                  <a:pt x="1777" y="1992"/>
                </a:lnTo>
                <a:lnTo>
                  <a:pt x="1756" y="2001"/>
                </a:lnTo>
                <a:lnTo>
                  <a:pt x="1736" y="2010"/>
                </a:lnTo>
                <a:lnTo>
                  <a:pt x="1715" y="2017"/>
                </a:lnTo>
                <a:lnTo>
                  <a:pt x="1695" y="2023"/>
                </a:lnTo>
                <a:lnTo>
                  <a:pt x="1675" y="2029"/>
                </a:lnTo>
                <a:lnTo>
                  <a:pt x="1655" y="2032"/>
                </a:lnTo>
                <a:lnTo>
                  <a:pt x="1637" y="2034"/>
                </a:lnTo>
                <a:lnTo>
                  <a:pt x="1637" y="2034"/>
                </a:lnTo>
                <a:lnTo>
                  <a:pt x="574" y="2034"/>
                </a:lnTo>
                <a:lnTo>
                  <a:pt x="574" y="2133"/>
                </a:lnTo>
                <a:lnTo>
                  <a:pt x="1638" y="2133"/>
                </a:lnTo>
                <a:lnTo>
                  <a:pt x="1639" y="2133"/>
                </a:lnTo>
                <a:lnTo>
                  <a:pt x="1639" y="2133"/>
                </a:lnTo>
                <a:lnTo>
                  <a:pt x="1657" y="2131"/>
                </a:lnTo>
                <a:lnTo>
                  <a:pt x="1675" y="2129"/>
                </a:lnTo>
                <a:lnTo>
                  <a:pt x="1692" y="2126"/>
                </a:lnTo>
                <a:lnTo>
                  <a:pt x="1709" y="2122"/>
                </a:lnTo>
                <a:lnTo>
                  <a:pt x="1743" y="2112"/>
                </a:lnTo>
                <a:lnTo>
                  <a:pt x="1777" y="2100"/>
                </a:lnTo>
                <a:lnTo>
                  <a:pt x="1810" y="2087"/>
                </a:lnTo>
                <a:lnTo>
                  <a:pt x="1841" y="2072"/>
                </a:lnTo>
                <a:lnTo>
                  <a:pt x="1871" y="2056"/>
                </a:lnTo>
                <a:lnTo>
                  <a:pt x="1900" y="2040"/>
                </a:lnTo>
                <a:lnTo>
                  <a:pt x="1926" y="2024"/>
                </a:lnTo>
                <a:lnTo>
                  <a:pt x="1950" y="2010"/>
                </a:lnTo>
                <a:lnTo>
                  <a:pt x="1989" y="1983"/>
                </a:lnTo>
                <a:lnTo>
                  <a:pt x="2025" y="1956"/>
                </a:lnTo>
                <a:lnTo>
                  <a:pt x="2025" y="1956"/>
                </a:lnTo>
                <a:lnTo>
                  <a:pt x="2670" y="1409"/>
                </a:lnTo>
                <a:lnTo>
                  <a:pt x="2693" y="1389"/>
                </a:lnTo>
                <a:lnTo>
                  <a:pt x="2687" y="1360"/>
                </a:lnTo>
                <a:lnTo>
                  <a:pt x="2687" y="1360"/>
                </a:lnTo>
                <a:lnTo>
                  <a:pt x="2685" y="1351"/>
                </a:lnTo>
                <a:lnTo>
                  <a:pt x="2682" y="1342"/>
                </a:lnTo>
                <a:lnTo>
                  <a:pt x="2674" y="1326"/>
                </a:lnTo>
                <a:lnTo>
                  <a:pt x="2666" y="1312"/>
                </a:lnTo>
                <a:lnTo>
                  <a:pt x="2656" y="1298"/>
                </a:lnTo>
                <a:lnTo>
                  <a:pt x="2643" y="1287"/>
                </a:lnTo>
                <a:lnTo>
                  <a:pt x="2631" y="1277"/>
                </a:lnTo>
                <a:lnTo>
                  <a:pt x="2618" y="1269"/>
                </a:lnTo>
                <a:lnTo>
                  <a:pt x="2604" y="1263"/>
                </a:lnTo>
                <a:close/>
                <a:moveTo>
                  <a:pt x="68" y="1349"/>
                </a:moveTo>
                <a:lnTo>
                  <a:pt x="68" y="1349"/>
                </a:lnTo>
                <a:lnTo>
                  <a:pt x="60" y="1349"/>
                </a:lnTo>
                <a:lnTo>
                  <a:pt x="53" y="1350"/>
                </a:lnTo>
                <a:lnTo>
                  <a:pt x="41" y="1353"/>
                </a:lnTo>
                <a:lnTo>
                  <a:pt x="29" y="1360"/>
                </a:lnTo>
                <a:lnTo>
                  <a:pt x="18" y="1368"/>
                </a:lnTo>
                <a:lnTo>
                  <a:pt x="13" y="1373"/>
                </a:lnTo>
                <a:lnTo>
                  <a:pt x="10" y="1378"/>
                </a:lnTo>
                <a:lnTo>
                  <a:pt x="7" y="1383"/>
                </a:lnTo>
                <a:lnTo>
                  <a:pt x="3" y="1389"/>
                </a:lnTo>
                <a:lnTo>
                  <a:pt x="1" y="1396"/>
                </a:lnTo>
                <a:lnTo>
                  <a:pt x="1" y="1401"/>
                </a:lnTo>
                <a:lnTo>
                  <a:pt x="0" y="1408"/>
                </a:lnTo>
                <a:lnTo>
                  <a:pt x="1" y="1414"/>
                </a:lnTo>
                <a:lnTo>
                  <a:pt x="210" y="2532"/>
                </a:lnTo>
                <a:lnTo>
                  <a:pt x="472" y="2532"/>
                </a:lnTo>
                <a:lnTo>
                  <a:pt x="472" y="1349"/>
                </a:lnTo>
                <a:lnTo>
                  <a:pt x="68" y="1349"/>
                </a:lnTo>
                <a:close/>
                <a:moveTo>
                  <a:pt x="1227" y="0"/>
                </a:moveTo>
                <a:lnTo>
                  <a:pt x="1227" y="195"/>
                </a:lnTo>
                <a:lnTo>
                  <a:pt x="1026" y="195"/>
                </a:lnTo>
                <a:lnTo>
                  <a:pt x="1026" y="1115"/>
                </a:lnTo>
                <a:lnTo>
                  <a:pt x="3063" y="1115"/>
                </a:lnTo>
                <a:lnTo>
                  <a:pt x="3063" y="920"/>
                </a:lnTo>
                <a:lnTo>
                  <a:pt x="3264" y="920"/>
                </a:lnTo>
                <a:lnTo>
                  <a:pt x="3264" y="0"/>
                </a:lnTo>
                <a:lnTo>
                  <a:pt x="1227" y="0"/>
                </a:lnTo>
                <a:close/>
                <a:moveTo>
                  <a:pt x="3164" y="821"/>
                </a:moveTo>
                <a:lnTo>
                  <a:pt x="3012" y="821"/>
                </a:lnTo>
                <a:lnTo>
                  <a:pt x="3012" y="396"/>
                </a:lnTo>
                <a:lnTo>
                  <a:pt x="2963" y="396"/>
                </a:lnTo>
                <a:lnTo>
                  <a:pt x="2963" y="1016"/>
                </a:lnTo>
                <a:lnTo>
                  <a:pt x="1126" y="1016"/>
                </a:lnTo>
                <a:lnTo>
                  <a:pt x="1126" y="297"/>
                </a:lnTo>
                <a:lnTo>
                  <a:pt x="3012" y="297"/>
                </a:lnTo>
                <a:lnTo>
                  <a:pt x="3012" y="247"/>
                </a:lnTo>
                <a:lnTo>
                  <a:pt x="1326" y="247"/>
                </a:lnTo>
                <a:lnTo>
                  <a:pt x="1326" y="99"/>
                </a:lnTo>
                <a:lnTo>
                  <a:pt x="3164" y="99"/>
                </a:lnTo>
                <a:lnTo>
                  <a:pt x="3164" y="821"/>
                </a:lnTo>
                <a:close/>
                <a:moveTo>
                  <a:pt x="2412" y="450"/>
                </a:moveTo>
                <a:lnTo>
                  <a:pt x="2412" y="450"/>
                </a:lnTo>
                <a:lnTo>
                  <a:pt x="2393" y="441"/>
                </a:lnTo>
                <a:lnTo>
                  <a:pt x="2373" y="432"/>
                </a:lnTo>
                <a:lnTo>
                  <a:pt x="2352" y="424"/>
                </a:lnTo>
                <a:lnTo>
                  <a:pt x="2331" y="416"/>
                </a:lnTo>
                <a:lnTo>
                  <a:pt x="2309" y="410"/>
                </a:lnTo>
                <a:lnTo>
                  <a:pt x="2287" y="403"/>
                </a:lnTo>
                <a:lnTo>
                  <a:pt x="2263" y="396"/>
                </a:lnTo>
                <a:lnTo>
                  <a:pt x="2239" y="391"/>
                </a:lnTo>
                <a:lnTo>
                  <a:pt x="2214" y="386"/>
                </a:lnTo>
                <a:lnTo>
                  <a:pt x="2190" y="382"/>
                </a:lnTo>
                <a:lnTo>
                  <a:pt x="2164" y="378"/>
                </a:lnTo>
                <a:lnTo>
                  <a:pt x="2137" y="375"/>
                </a:lnTo>
                <a:lnTo>
                  <a:pt x="2112" y="373"/>
                </a:lnTo>
                <a:lnTo>
                  <a:pt x="2085" y="371"/>
                </a:lnTo>
                <a:lnTo>
                  <a:pt x="2057" y="370"/>
                </a:lnTo>
                <a:lnTo>
                  <a:pt x="2029" y="370"/>
                </a:lnTo>
                <a:lnTo>
                  <a:pt x="2029" y="370"/>
                </a:lnTo>
                <a:lnTo>
                  <a:pt x="2001" y="370"/>
                </a:lnTo>
                <a:lnTo>
                  <a:pt x="1975" y="371"/>
                </a:lnTo>
                <a:lnTo>
                  <a:pt x="1948" y="373"/>
                </a:lnTo>
                <a:lnTo>
                  <a:pt x="1921" y="375"/>
                </a:lnTo>
                <a:lnTo>
                  <a:pt x="1896" y="378"/>
                </a:lnTo>
                <a:lnTo>
                  <a:pt x="1870" y="382"/>
                </a:lnTo>
                <a:lnTo>
                  <a:pt x="1844" y="386"/>
                </a:lnTo>
                <a:lnTo>
                  <a:pt x="1820" y="391"/>
                </a:lnTo>
                <a:lnTo>
                  <a:pt x="1796" y="396"/>
                </a:lnTo>
                <a:lnTo>
                  <a:pt x="1773" y="403"/>
                </a:lnTo>
                <a:lnTo>
                  <a:pt x="1751" y="410"/>
                </a:lnTo>
                <a:lnTo>
                  <a:pt x="1728" y="416"/>
                </a:lnTo>
                <a:lnTo>
                  <a:pt x="1707" y="424"/>
                </a:lnTo>
                <a:lnTo>
                  <a:pt x="1686" y="432"/>
                </a:lnTo>
                <a:lnTo>
                  <a:pt x="1666" y="441"/>
                </a:lnTo>
                <a:lnTo>
                  <a:pt x="1647" y="450"/>
                </a:lnTo>
                <a:lnTo>
                  <a:pt x="1647" y="450"/>
                </a:lnTo>
                <a:lnTo>
                  <a:pt x="1629" y="460"/>
                </a:lnTo>
                <a:lnTo>
                  <a:pt x="1611" y="470"/>
                </a:lnTo>
                <a:lnTo>
                  <a:pt x="1596" y="480"/>
                </a:lnTo>
                <a:lnTo>
                  <a:pt x="1580" y="491"/>
                </a:lnTo>
                <a:lnTo>
                  <a:pt x="1565" y="503"/>
                </a:lnTo>
                <a:lnTo>
                  <a:pt x="1551" y="516"/>
                </a:lnTo>
                <a:lnTo>
                  <a:pt x="1539" y="528"/>
                </a:lnTo>
                <a:lnTo>
                  <a:pt x="1527" y="541"/>
                </a:lnTo>
                <a:lnTo>
                  <a:pt x="1517" y="555"/>
                </a:lnTo>
                <a:lnTo>
                  <a:pt x="1507" y="568"/>
                </a:lnTo>
                <a:lnTo>
                  <a:pt x="1499" y="583"/>
                </a:lnTo>
                <a:lnTo>
                  <a:pt x="1492" y="597"/>
                </a:lnTo>
                <a:lnTo>
                  <a:pt x="1488" y="613"/>
                </a:lnTo>
                <a:lnTo>
                  <a:pt x="1483" y="629"/>
                </a:lnTo>
                <a:lnTo>
                  <a:pt x="1481" y="644"/>
                </a:lnTo>
                <a:lnTo>
                  <a:pt x="1480" y="661"/>
                </a:lnTo>
                <a:lnTo>
                  <a:pt x="1480" y="661"/>
                </a:lnTo>
                <a:lnTo>
                  <a:pt x="1481" y="677"/>
                </a:lnTo>
                <a:lnTo>
                  <a:pt x="1483" y="692"/>
                </a:lnTo>
                <a:lnTo>
                  <a:pt x="1488" y="708"/>
                </a:lnTo>
                <a:lnTo>
                  <a:pt x="1492" y="723"/>
                </a:lnTo>
                <a:lnTo>
                  <a:pt x="1499" y="738"/>
                </a:lnTo>
                <a:lnTo>
                  <a:pt x="1507" y="752"/>
                </a:lnTo>
                <a:lnTo>
                  <a:pt x="1517" y="766"/>
                </a:lnTo>
                <a:lnTo>
                  <a:pt x="1527" y="779"/>
                </a:lnTo>
                <a:lnTo>
                  <a:pt x="1539" y="793"/>
                </a:lnTo>
                <a:lnTo>
                  <a:pt x="1551" y="805"/>
                </a:lnTo>
                <a:lnTo>
                  <a:pt x="1565" y="817"/>
                </a:lnTo>
                <a:lnTo>
                  <a:pt x="1580" y="829"/>
                </a:lnTo>
                <a:lnTo>
                  <a:pt x="1596" y="841"/>
                </a:lnTo>
                <a:lnTo>
                  <a:pt x="1611" y="851"/>
                </a:lnTo>
                <a:lnTo>
                  <a:pt x="1629" y="861"/>
                </a:lnTo>
                <a:lnTo>
                  <a:pt x="1647" y="871"/>
                </a:lnTo>
                <a:lnTo>
                  <a:pt x="1647" y="871"/>
                </a:lnTo>
                <a:lnTo>
                  <a:pt x="1666" y="880"/>
                </a:lnTo>
                <a:lnTo>
                  <a:pt x="1686" y="889"/>
                </a:lnTo>
                <a:lnTo>
                  <a:pt x="1707" y="896"/>
                </a:lnTo>
                <a:lnTo>
                  <a:pt x="1728" y="904"/>
                </a:lnTo>
                <a:lnTo>
                  <a:pt x="1751" y="912"/>
                </a:lnTo>
                <a:lnTo>
                  <a:pt x="1773" y="918"/>
                </a:lnTo>
                <a:lnTo>
                  <a:pt x="1796" y="924"/>
                </a:lnTo>
                <a:lnTo>
                  <a:pt x="1820" y="930"/>
                </a:lnTo>
                <a:lnTo>
                  <a:pt x="1844" y="934"/>
                </a:lnTo>
                <a:lnTo>
                  <a:pt x="1870" y="939"/>
                </a:lnTo>
                <a:lnTo>
                  <a:pt x="1896" y="942"/>
                </a:lnTo>
                <a:lnTo>
                  <a:pt x="1921" y="946"/>
                </a:lnTo>
                <a:lnTo>
                  <a:pt x="1948" y="948"/>
                </a:lnTo>
                <a:lnTo>
                  <a:pt x="1975" y="950"/>
                </a:lnTo>
                <a:lnTo>
                  <a:pt x="2001" y="951"/>
                </a:lnTo>
                <a:lnTo>
                  <a:pt x="2029" y="951"/>
                </a:lnTo>
                <a:lnTo>
                  <a:pt x="2029" y="951"/>
                </a:lnTo>
                <a:lnTo>
                  <a:pt x="2057" y="951"/>
                </a:lnTo>
                <a:lnTo>
                  <a:pt x="2085" y="950"/>
                </a:lnTo>
                <a:lnTo>
                  <a:pt x="2112" y="948"/>
                </a:lnTo>
                <a:lnTo>
                  <a:pt x="2137" y="946"/>
                </a:lnTo>
                <a:lnTo>
                  <a:pt x="2164" y="942"/>
                </a:lnTo>
                <a:lnTo>
                  <a:pt x="2190" y="939"/>
                </a:lnTo>
                <a:lnTo>
                  <a:pt x="2214" y="934"/>
                </a:lnTo>
                <a:lnTo>
                  <a:pt x="2239" y="930"/>
                </a:lnTo>
                <a:lnTo>
                  <a:pt x="2263" y="924"/>
                </a:lnTo>
                <a:lnTo>
                  <a:pt x="2287" y="918"/>
                </a:lnTo>
                <a:lnTo>
                  <a:pt x="2309" y="912"/>
                </a:lnTo>
                <a:lnTo>
                  <a:pt x="2331" y="904"/>
                </a:lnTo>
                <a:lnTo>
                  <a:pt x="2352" y="896"/>
                </a:lnTo>
                <a:lnTo>
                  <a:pt x="2373" y="889"/>
                </a:lnTo>
                <a:lnTo>
                  <a:pt x="2393" y="880"/>
                </a:lnTo>
                <a:lnTo>
                  <a:pt x="2412" y="871"/>
                </a:lnTo>
                <a:lnTo>
                  <a:pt x="2412" y="871"/>
                </a:lnTo>
                <a:lnTo>
                  <a:pt x="2430" y="861"/>
                </a:lnTo>
                <a:lnTo>
                  <a:pt x="2447" y="851"/>
                </a:lnTo>
                <a:lnTo>
                  <a:pt x="2464" y="841"/>
                </a:lnTo>
                <a:lnTo>
                  <a:pt x="2479" y="829"/>
                </a:lnTo>
                <a:lnTo>
                  <a:pt x="2494" y="817"/>
                </a:lnTo>
                <a:lnTo>
                  <a:pt x="2508" y="805"/>
                </a:lnTo>
                <a:lnTo>
                  <a:pt x="2521" y="793"/>
                </a:lnTo>
                <a:lnTo>
                  <a:pt x="2532" y="779"/>
                </a:lnTo>
                <a:lnTo>
                  <a:pt x="2543" y="766"/>
                </a:lnTo>
                <a:lnTo>
                  <a:pt x="2552" y="752"/>
                </a:lnTo>
                <a:lnTo>
                  <a:pt x="2560" y="738"/>
                </a:lnTo>
                <a:lnTo>
                  <a:pt x="2566" y="723"/>
                </a:lnTo>
                <a:lnTo>
                  <a:pt x="2572" y="708"/>
                </a:lnTo>
                <a:lnTo>
                  <a:pt x="2575" y="692"/>
                </a:lnTo>
                <a:lnTo>
                  <a:pt x="2579" y="677"/>
                </a:lnTo>
                <a:lnTo>
                  <a:pt x="2579" y="661"/>
                </a:lnTo>
                <a:lnTo>
                  <a:pt x="2579" y="661"/>
                </a:lnTo>
                <a:lnTo>
                  <a:pt x="2579" y="644"/>
                </a:lnTo>
                <a:lnTo>
                  <a:pt x="2575" y="629"/>
                </a:lnTo>
                <a:lnTo>
                  <a:pt x="2572" y="613"/>
                </a:lnTo>
                <a:lnTo>
                  <a:pt x="2566" y="597"/>
                </a:lnTo>
                <a:lnTo>
                  <a:pt x="2560" y="583"/>
                </a:lnTo>
                <a:lnTo>
                  <a:pt x="2552" y="568"/>
                </a:lnTo>
                <a:lnTo>
                  <a:pt x="2543" y="555"/>
                </a:lnTo>
                <a:lnTo>
                  <a:pt x="2532" y="541"/>
                </a:lnTo>
                <a:lnTo>
                  <a:pt x="2521" y="528"/>
                </a:lnTo>
                <a:lnTo>
                  <a:pt x="2508" y="516"/>
                </a:lnTo>
                <a:lnTo>
                  <a:pt x="2494" y="503"/>
                </a:lnTo>
                <a:lnTo>
                  <a:pt x="2479" y="491"/>
                </a:lnTo>
                <a:lnTo>
                  <a:pt x="2464" y="480"/>
                </a:lnTo>
                <a:lnTo>
                  <a:pt x="2447" y="470"/>
                </a:lnTo>
                <a:lnTo>
                  <a:pt x="2430" y="460"/>
                </a:lnTo>
                <a:lnTo>
                  <a:pt x="2412" y="450"/>
                </a:lnTo>
                <a:close/>
                <a:moveTo>
                  <a:pt x="2389" y="826"/>
                </a:moveTo>
                <a:lnTo>
                  <a:pt x="2389" y="826"/>
                </a:lnTo>
                <a:lnTo>
                  <a:pt x="2373" y="835"/>
                </a:lnTo>
                <a:lnTo>
                  <a:pt x="2354" y="843"/>
                </a:lnTo>
                <a:lnTo>
                  <a:pt x="2335" y="850"/>
                </a:lnTo>
                <a:lnTo>
                  <a:pt x="2315" y="857"/>
                </a:lnTo>
                <a:lnTo>
                  <a:pt x="2294" y="864"/>
                </a:lnTo>
                <a:lnTo>
                  <a:pt x="2273" y="870"/>
                </a:lnTo>
                <a:lnTo>
                  <a:pt x="2229" y="881"/>
                </a:lnTo>
                <a:lnTo>
                  <a:pt x="2182" y="890"/>
                </a:lnTo>
                <a:lnTo>
                  <a:pt x="2133" y="896"/>
                </a:lnTo>
                <a:lnTo>
                  <a:pt x="2107" y="899"/>
                </a:lnTo>
                <a:lnTo>
                  <a:pt x="2082" y="900"/>
                </a:lnTo>
                <a:lnTo>
                  <a:pt x="2056" y="901"/>
                </a:lnTo>
                <a:lnTo>
                  <a:pt x="2029" y="901"/>
                </a:lnTo>
                <a:lnTo>
                  <a:pt x="2029" y="901"/>
                </a:lnTo>
                <a:lnTo>
                  <a:pt x="2004" y="901"/>
                </a:lnTo>
                <a:lnTo>
                  <a:pt x="1977" y="900"/>
                </a:lnTo>
                <a:lnTo>
                  <a:pt x="1951" y="899"/>
                </a:lnTo>
                <a:lnTo>
                  <a:pt x="1927" y="896"/>
                </a:lnTo>
                <a:lnTo>
                  <a:pt x="1878" y="890"/>
                </a:lnTo>
                <a:lnTo>
                  <a:pt x="1831" y="881"/>
                </a:lnTo>
                <a:lnTo>
                  <a:pt x="1786" y="870"/>
                </a:lnTo>
                <a:lnTo>
                  <a:pt x="1765" y="864"/>
                </a:lnTo>
                <a:lnTo>
                  <a:pt x="1744" y="857"/>
                </a:lnTo>
                <a:lnTo>
                  <a:pt x="1724" y="850"/>
                </a:lnTo>
                <a:lnTo>
                  <a:pt x="1705" y="843"/>
                </a:lnTo>
                <a:lnTo>
                  <a:pt x="1687" y="835"/>
                </a:lnTo>
                <a:lnTo>
                  <a:pt x="1669" y="826"/>
                </a:lnTo>
                <a:lnTo>
                  <a:pt x="1669" y="826"/>
                </a:lnTo>
                <a:lnTo>
                  <a:pt x="1653" y="817"/>
                </a:lnTo>
                <a:lnTo>
                  <a:pt x="1637" y="808"/>
                </a:lnTo>
                <a:lnTo>
                  <a:pt x="1623" y="798"/>
                </a:lnTo>
                <a:lnTo>
                  <a:pt x="1609" y="789"/>
                </a:lnTo>
                <a:lnTo>
                  <a:pt x="1597" y="779"/>
                </a:lnTo>
                <a:lnTo>
                  <a:pt x="1586" y="769"/>
                </a:lnTo>
                <a:lnTo>
                  <a:pt x="1575" y="758"/>
                </a:lnTo>
                <a:lnTo>
                  <a:pt x="1566" y="748"/>
                </a:lnTo>
                <a:lnTo>
                  <a:pt x="1557" y="737"/>
                </a:lnTo>
                <a:lnTo>
                  <a:pt x="1550" y="727"/>
                </a:lnTo>
                <a:lnTo>
                  <a:pt x="1543" y="716"/>
                </a:lnTo>
                <a:lnTo>
                  <a:pt x="1539" y="704"/>
                </a:lnTo>
                <a:lnTo>
                  <a:pt x="1534" y="693"/>
                </a:lnTo>
                <a:lnTo>
                  <a:pt x="1532" y="682"/>
                </a:lnTo>
                <a:lnTo>
                  <a:pt x="1530" y="671"/>
                </a:lnTo>
                <a:lnTo>
                  <a:pt x="1530" y="661"/>
                </a:lnTo>
                <a:lnTo>
                  <a:pt x="1530" y="661"/>
                </a:lnTo>
                <a:lnTo>
                  <a:pt x="1530" y="650"/>
                </a:lnTo>
                <a:lnTo>
                  <a:pt x="1532" y="639"/>
                </a:lnTo>
                <a:lnTo>
                  <a:pt x="1534" y="627"/>
                </a:lnTo>
                <a:lnTo>
                  <a:pt x="1539" y="616"/>
                </a:lnTo>
                <a:lnTo>
                  <a:pt x="1543" y="605"/>
                </a:lnTo>
                <a:lnTo>
                  <a:pt x="1550" y="594"/>
                </a:lnTo>
                <a:lnTo>
                  <a:pt x="1557" y="584"/>
                </a:lnTo>
                <a:lnTo>
                  <a:pt x="1566" y="573"/>
                </a:lnTo>
                <a:lnTo>
                  <a:pt x="1575" y="563"/>
                </a:lnTo>
                <a:lnTo>
                  <a:pt x="1586" y="552"/>
                </a:lnTo>
                <a:lnTo>
                  <a:pt x="1597" y="541"/>
                </a:lnTo>
                <a:lnTo>
                  <a:pt x="1609" y="531"/>
                </a:lnTo>
                <a:lnTo>
                  <a:pt x="1623" y="522"/>
                </a:lnTo>
                <a:lnTo>
                  <a:pt x="1637" y="512"/>
                </a:lnTo>
                <a:lnTo>
                  <a:pt x="1653" y="503"/>
                </a:lnTo>
                <a:lnTo>
                  <a:pt x="1669" y="495"/>
                </a:lnTo>
                <a:lnTo>
                  <a:pt x="1669" y="495"/>
                </a:lnTo>
                <a:lnTo>
                  <a:pt x="1687" y="487"/>
                </a:lnTo>
                <a:lnTo>
                  <a:pt x="1705" y="478"/>
                </a:lnTo>
                <a:lnTo>
                  <a:pt x="1724" y="471"/>
                </a:lnTo>
                <a:lnTo>
                  <a:pt x="1744" y="463"/>
                </a:lnTo>
                <a:lnTo>
                  <a:pt x="1765" y="457"/>
                </a:lnTo>
                <a:lnTo>
                  <a:pt x="1786" y="451"/>
                </a:lnTo>
                <a:lnTo>
                  <a:pt x="1831" y="440"/>
                </a:lnTo>
                <a:lnTo>
                  <a:pt x="1878" y="431"/>
                </a:lnTo>
                <a:lnTo>
                  <a:pt x="1927" y="424"/>
                </a:lnTo>
                <a:lnTo>
                  <a:pt x="1951" y="422"/>
                </a:lnTo>
                <a:lnTo>
                  <a:pt x="1977" y="421"/>
                </a:lnTo>
                <a:lnTo>
                  <a:pt x="2004" y="420"/>
                </a:lnTo>
                <a:lnTo>
                  <a:pt x="2029" y="420"/>
                </a:lnTo>
                <a:lnTo>
                  <a:pt x="2029" y="420"/>
                </a:lnTo>
                <a:lnTo>
                  <a:pt x="2056" y="420"/>
                </a:lnTo>
                <a:lnTo>
                  <a:pt x="2082" y="421"/>
                </a:lnTo>
                <a:lnTo>
                  <a:pt x="2107" y="422"/>
                </a:lnTo>
                <a:lnTo>
                  <a:pt x="2133" y="424"/>
                </a:lnTo>
                <a:lnTo>
                  <a:pt x="2182" y="431"/>
                </a:lnTo>
                <a:lnTo>
                  <a:pt x="2229" y="440"/>
                </a:lnTo>
                <a:lnTo>
                  <a:pt x="2273" y="451"/>
                </a:lnTo>
                <a:lnTo>
                  <a:pt x="2294" y="457"/>
                </a:lnTo>
                <a:lnTo>
                  <a:pt x="2315" y="463"/>
                </a:lnTo>
                <a:lnTo>
                  <a:pt x="2335" y="471"/>
                </a:lnTo>
                <a:lnTo>
                  <a:pt x="2354" y="478"/>
                </a:lnTo>
                <a:lnTo>
                  <a:pt x="2373" y="487"/>
                </a:lnTo>
                <a:lnTo>
                  <a:pt x="2389" y="495"/>
                </a:lnTo>
                <a:lnTo>
                  <a:pt x="2389" y="495"/>
                </a:lnTo>
                <a:lnTo>
                  <a:pt x="2406" y="503"/>
                </a:lnTo>
                <a:lnTo>
                  <a:pt x="2422" y="512"/>
                </a:lnTo>
                <a:lnTo>
                  <a:pt x="2436" y="522"/>
                </a:lnTo>
                <a:lnTo>
                  <a:pt x="2449" y="531"/>
                </a:lnTo>
                <a:lnTo>
                  <a:pt x="2463" y="541"/>
                </a:lnTo>
                <a:lnTo>
                  <a:pt x="2474" y="552"/>
                </a:lnTo>
                <a:lnTo>
                  <a:pt x="2484" y="563"/>
                </a:lnTo>
                <a:lnTo>
                  <a:pt x="2494" y="573"/>
                </a:lnTo>
                <a:lnTo>
                  <a:pt x="2502" y="584"/>
                </a:lnTo>
                <a:lnTo>
                  <a:pt x="2510" y="594"/>
                </a:lnTo>
                <a:lnTo>
                  <a:pt x="2515" y="605"/>
                </a:lnTo>
                <a:lnTo>
                  <a:pt x="2521" y="616"/>
                </a:lnTo>
                <a:lnTo>
                  <a:pt x="2524" y="627"/>
                </a:lnTo>
                <a:lnTo>
                  <a:pt x="2527" y="639"/>
                </a:lnTo>
                <a:lnTo>
                  <a:pt x="2529" y="650"/>
                </a:lnTo>
                <a:lnTo>
                  <a:pt x="2530" y="661"/>
                </a:lnTo>
                <a:lnTo>
                  <a:pt x="2530" y="661"/>
                </a:lnTo>
                <a:lnTo>
                  <a:pt x="2529" y="671"/>
                </a:lnTo>
                <a:lnTo>
                  <a:pt x="2527" y="682"/>
                </a:lnTo>
                <a:lnTo>
                  <a:pt x="2524" y="693"/>
                </a:lnTo>
                <a:lnTo>
                  <a:pt x="2521" y="704"/>
                </a:lnTo>
                <a:lnTo>
                  <a:pt x="2515" y="716"/>
                </a:lnTo>
                <a:lnTo>
                  <a:pt x="2510" y="727"/>
                </a:lnTo>
                <a:lnTo>
                  <a:pt x="2502" y="737"/>
                </a:lnTo>
                <a:lnTo>
                  <a:pt x="2494" y="748"/>
                </a:lnTo>
                <a:lnTo>
                  <a:pt x="2484" y="758"/>
                </a:lnTo>
                <a:lnTo>
                  <a:pt x="2474" y="769"/>
                </a:lnTo>
                <a:lnTo>
                  <a:pt x="2463" y="779"/>
                </a:lnTo>
                <a:lnTo>
                  <a:pt x="2449" y="789"/>
                </a:lnTo>
                <a:lnTo>
                  <a:pt x="2436" y="798"/>
                </a:lnTo>
                <a:lnTo>
                  <a:pt x="2422" y="808"/>
                </a:lnTo>
                <a:lnTo>
                  <a:pt x="2406" y="817"/>
                </a:lnTo>
                <a:lnTo>
                  <a:pt x="2389" y="8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05169" y="5817417"/>
            <a:ext cx="172194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Business Plan</a:t>
            </a:r>
            <a:endParaRPr kumimoji="0" lang="en-US" sz="1920" b="1" i="0" u="none" strike="noStrike" kern="1200" cap="none" spc="0" normalizeH="0" baseline="0" noProof="0" dirty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Trebuchet MS" panose="020B0603020202020204" pitchFamily="34" charset="0"/>
              <a:ea typeface="Nexa Bold" charset="0"/>
              <a:cs typeface="Nexa Bold" charset="0"/>
            </a:endParaRPr>
          </a:p>
        </p:txBody>
      </p:sp>
      <p:sp>
        <p:nvSpPr>
          <p:cNvPr id="59" name="Freeform 25"/>
          <p:cNvSpPr>
            <a:spLocks noChangeAspect="1" noEditPoints="1"/>
          </p:cNvSpPr>
          <p:nvPr/>
        </p:nvSpPr>
        <p:spPr bwMode="auto">
          <a:xfrm>
            <a:off x="8423362" y="6190335"/>
            <a:ext cx="423856" cy="423856"/>
          </a:xfrm>
          <a:custGeom>
            <a:avLst/>
            <a:gdLst>
              <a:gd name="T0" fmla="*/ 943 w 2495"/>
              <a:gd name="T1" fmla="*/ 660 h 2495"/>
              <a:gd name="T2" fmla="*/ 677 w 2495"/>
              <a:gd name="T3" fmla="*/ 934 h 2495"/>
              <a:gd name="T4" fmla="*/ 970 w 2495"/>
              <a:gd name="T5" fmla="*/ 705 h 2495"/>
              <a:gd name="T6" fmla="*/ 1443 w 2495"/>
              <a:gd name="T7" fmla="*/ 342 h 2495"/>
              <a:gd name="T8" fmla="*/ 821 w 2495"/>
              <a:gd name="T9" fmla="*/ 76 h 2495"/>
              <a:gd name="T10" fmla="*/ 376 w 2495"/>
              <a:gd name="T11" fmla="*/ 345 h 2495"/>
              <a:gd name="T12" fmla="*/ 79 w 2495"/>
              <a:gd name="T13" fmla="*/ 780 h 2495"/>
              <a:gd name="T14" fmla="*/ 172 w 2495"/>
              <a:gd name="T15" fmla="*/ 832 h 2495"/>
              <a:gd name="T16" fmla="*/ 426 w 2495"/>
              <a:gd name="T17" fmla="*/ 443 h 2495"/>
              <a:gd name="T18" fmla="*/ 813 w 2495"/>
              <a:gd name="T19" fmla="*/ 187 h 2495"/>
              <a:gd name="T20" fmla="*/ 106 w 2495"/>
              <a:gd name="T21" fmla="*/ 1306 h 2495"/>
              <a:gd name="T22" fmla="*/ 21 w 2495"/>
              <a:gd name="T23" fmla="*/ 1465 h 2495"/>
              <a:gd name="T24" fmla="*/ 216 w 2495"/>
              <a:gd name="T25" fmla="*/ 1955 h 2495"/>
              <a:gd name="T26" fmla="*/ 588 w 2495"/>
              <a:gd name="T27" fmla="*/ 2318 h 2495"/>
              <a:gd name="T28" fmla="*/ 1014 w 2495"/>
              <a:gd name="T29" fmla="*/ 2378 h 2495"/>
              <a:gd name="T30" fmla="*/ 585 w 2495"/>
              <a:gd name="T31" fmla="*/ 2189 h 2495"/>
              <a:gd name="T32" fmla="*/ 271 w 2495"/>
              <a:gd name="T33" fmla="*/ 1849 h 2495"/>
              <a:gd name="T34" fmla="*/ 114 w 2495"/>
              <a:gd name="T35" fmla="*/ 1404 h 2495"/>
              <a:gd name="T36" fmla="*/ 1445 w 2495"/>
              <a:gd name="T37" fmla="*/ 1884 h 2495"/>
              <a:gd name="T38" fmla="*/ 1754 w 2495"/>
              <a:gd name="T39" fmla="*/ 1658 h 2495"/>
              <a:gd name="T40" fmla="*/ 1616 w 2495"/>
              <a:gd name="T41" fmla="*/ 1727 h 2495"/>
              <a:gd name="T42" fmla="*/ 1270 w 2495"/>
              <a:gd name="T43" fmla="*/ 1870 h 2495"/>
              <a:gd name="T44" fmla="*/ 1519 w 2495"/>
              <a:gd name="T45" fmla="*/ 2463 h 2495"/>
              <a:gd name="T46" fmla="*/ 1998 w 2495"/>
              <a:gd name="T47" fmla="*/ 2249 h 2495"/>
              <a:gd name="T48" fmla="*/ 2345 w 2495"/>
              <a:gd name="T49" fmla="*/ 1861 h 2495"/>
              <a:gd name="T50" fmla="*/ 2367 w 2495"/>
              <a:gd name="T51" fmla="*/ 1527 h 2495"/>
              <a:gd name="T52" fmla="*/ 2161 w 2495"/>
              <a:gd name="T53" fmla="*/ 1947 h 2495"/>
              <a:gd name="T54" fmla="*/ 1809 w 2495"/>
              <a:gd name="T55" fmla="*/ 2247 h 2495"/>
              <a:gd name="T56" fmla="*/ 1355 w 2495"/>
              <a:gd name="T57" fmla="*/ 2386 h 2495"/>
              <a:gd name="T58" fmla="*/ 2493 w 2495"/>
              <a:gd name="T59" fmla="*/ 1194 h 2495"/>
              <a:gd name="T60" fmla="*/ 2358 w 2495"/>
              <a:gd name="T61" fmla="*/ 675 h 2495"/>
              <a:gd name="T62" fmla="*/ 2035 w 2495"/>
              <a:gd name="T63" fmla="*/ 268 h 2495"/>
              <a:gd name="T64" fmla="*/ 1557 w 2495"/>
              <a:gd name="T65" fmla="*/ 28 h 2495"/>
              <a:gd name="T66" fmla="*/ 1791 w 2495"/>
              <a:gd name="T67" fmla="*/ 231 h 2495"/>
              <a:gd name="T68" fmla="*/ 2144 w 2495"/>
              <a:gd name="T69" fmla="*/ 530 h 2495"/>
              <a:gd name="T70" fmla="*/ 2353 w 2495"/>
              <a:gd name="T71" fmla="*/ 948 h 2495"/>
              <a:gd name="T72" fmla="*/ 1600 w 2495"/>
              <a:gd name="T73" fmla="*/ 1201 h 2495"/>
              <a:gd name="T74" fmla="*/ 876 w 2495"/>
              <a:gd name="T75" fmla="*/ 902 h 2495"/>
              <a:gd name="T76" fmla="*/ 1382 w 2495"/>
              <a:gd name="T77" fmla="*/ 1278 h 2495"/>
              <a:gd name="T78" fmla="*/ 1382 w 2495"/>
              <a:gd name="T79" fmla="*/ 1427 h 2495"/>
              <a:gd name="T80" fmla="*/ 570 w 2495"/>
              <a:gd name="T81" fmla="*/ 1501 h 2495"/>
              <a:gd name="T82" fmla="*/ 1592 w 2495"/>
              <a:gd name="T83" fmla="*/ 1613 h 2495"/>
              <a:gd name="T84" fmla="*/ 1978 w 2495"/>
              <a:gd name="T85" fmla="*/ 1288 h 2495"/>
              <a:gd name="T86" fmla="*/ 631 w 2495"/>
              <a:gd name="T87" fmla="*/ 1089 h 2495"/>
              <a:gd name="T88" fmla="*/ 945 w 2495"/>
              <a:gd name="T89" fmla="*/ 1051 h 2495"/>
              <a:gd name="T90" fmla="*/ 970 w 2495"/>
              <a:gd name="T91" fmla="*/ 1119 h 2495"/>
              <a:gd name="T92" fmla="*/ 1167 w 2495"/>
              <a:gd name="T93" fmla="*/ 1150 h 2495"/>
              <a:gd name="T94" fmla="*/ 1233 w 2495"/>
              <a:gd name="T95" fmla="*/ 1111 h 2495"/>
              <a:gd name="T96" fmla="*/ 1012 w 2495"/>
              <a:gd name="T97" fmla="*/ 1107 h 2495"/>
              <a:gd name="T98" fmla="*/ 984 w 2495"/>
              <a:gd name="T99" fmla="*/ 1038 h 2495"/>
              <a:gd name="T100" fmla="*/ 1407 w 2495"/>
              <a:gd name="T101" fmla="*/ 1150 h 2495"/>
              <a:gd name="T102" fmla="*/ 1467 w 2495"/>
              <a:gd name="T103" fmla="*/ 931 h 2495"/>
              <a:gd name="T104" fmla="*/ 1509 w 2495"/>
              <a:gd name="T105" fmla="*/ 976 h 2495"/>
              <a:gd name="T106" fmla="*/ 1572 w 2495"/>
              <a:gd name="T107" fmla="*/ 1118 h 2495"/>
              <a:gd name="T108" fmla="*/ 1539 w 2495"/>
              <a:gd name="T109" fmla="*/ 969 h 2495"/>
              <a:gd name="T110" fmla="*/ 1454 w 2495"/>
              <a:gd name="T111" fmla="*/ 895 h 2495"/>
              <a:gd name="T112" fmla="*/ 1237 w 2495"/>
              <a:gd name="T113" fmla="*/ 884 h 2495"/>
              <a:gd name="T114" fmla="*/ 570 w 2495"/>
              <a:gd name="T115" fmla="*/ 1352 h 2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495" h="2495">
                <a:moveTo>
                  <a:pt x="1189" y="106"/>
                </a:moveTo>
                <a:lnTo>
                  <a:pt x="1321" y="339"/>
                </a:lnTo>
                <a:lnTo>
                  <a:pt x="1166" y="580"/>
                </a:lnTo>
                <a:lnTo>
                  <a:pt x="1166" y="580"/>
                </a:lnTo>
                <a:lnTo>
                  <a:pt x="1126" y="587"/>
                </a:lnTo>
                <a:lnTo>
                  <a:pt x="1088" y="598"/>
                </a:lnTo>
                <a:lnTo>
                  <a:pt x="1050" y="611"/>
                </a:lnTo>
                <a:lnTo>
                  <a:pt x="1014" y="625"/>
                </a:lnTo>
                <a:lnTo>
                  <a:pt x="979" y="641"/>
                </a:lnTo>
                <a:lnTo>
                  <a:pt x="943" y="660"/>
                </a:lnTo>
                <a:lnTo>
                  <a:pt x="910" y="680"/>
                </a:lnTo>
                <a:lnTo>
                  <a:pt x="879" y="702"/>
                </a:lnTo>
                <a:lnTo>
                  <a:pt x="848" y="726"/>
                </a:lnTo>
                <a:lnTo>
                  <a:pt x="819" y="751"/>
                </a:lnTo>
                <a:lnTo>
                  <a:pt x="792" y="778"/>
                </a:lnTo>
                <a:lnTo>
                  <a:pt x="765" y="806"/>
                </a:lnTo>
                <a:lnTo>
                  <a:pt x="741" y="836"/>
                </a:lnTo>
                <a:lnTo>
                  <a:pt x="718" y="868"/>
                </a:lnTo>
                <a:lnTo>
                  <a:pt x="697" y="900"/>
                </a:lnTo>
                <a:lnTo>
                  <a:pt x="677" y="934"/>
                </a:lnTo>
                <a:lnTo>
                  <a:pt x="753" y="908"/>
                </a:lnTo>
                <a:lnTo>
                  <a:pt x="753" y="908"/>
                </a:lnTo>
                <a:lnTo>
                  <a:pt x="775" y="878"/>
                </a:lnTo>
                <a:lnTo>
                  <a:pt x="798" y="848"/>
                </a:lnTo>
                <a:lnTo>
                  <a:pt x="824" y="821"/>
                </a:lnTo>
                <a:lnTo>
                  <a:pt x="850" y="794"/>
                </a:lnTo>
                <a:lnTo>
                  <a:pt x="877" y="769"/>
                </a:lnTo>
                <a:lnTo>
                  <a:pt x="907" y="746"/>
                </a:lnTo>
                <a:lnTo>
                  <a:pt x="938" y="725"/>
                </a:lnTo>
                <a:lnTo>
                  <a:pt x="970" y="705"/>
                </a:lnTo>
                <a:lnTo>
                  <a:pt x="1003" y="688"/>
                </a:lnTo>
                <a:lnTo>
                  <a:pt x="1038" y="671"/>
                </a:lnTo>
                <a:lnTo>
                  <a:pt x="1073" y="658"/>
                </a:lnTo>
                <a:lnTo>
                  <a:pt x="1109" y="646"/>
                </a:lnTo>
                <a:lnTo>
                  <a:pt x="1147" y="637"/>
                </a:lnTo>
                <a:lnTo>
                  <a:pt x="1185" y="629"/>
                </a:lnTo>
                <a:lnTo>
                  <a:pt x="1224" y="625"/>
                </a:lnTo>
                <a:lnTo>
                  <a:pt x="1263" y="623"/>
                </a:lnTo>
                <a:lnTo>
                  <a:pt x="1263" y="622"/>
                </a:lnTo>
                <a:lnTo>
                  <a:pt x="1443" y="342"/>
                </a:lnTo>
                <a:lnTo>
                  <a:pt x="1249" y="0"/>
                </a:lnTo>
                <a:lnTo>
                  <a:pt x="1249" y="0"/>
                </a:lnTo>
                <a:lnTo>
                  <a:pt x="1193" y="2"/>
                </a:lnTo>
                <a:lnTo>
                  <a:pt x="1138" y="7"/>
                </a:lnTo>
                <a:lnTo>
                  <a:pt x="1083" y="13"/>
                </a:lnTo>
                <a:lnTo>
                  <a:pt x="1029" y="21"/>
                </a:lnTo>
                <a:lnTo>
                  <a:pt x="976" y="32"/>
                </a:lnTo>
                <a:lnTo>
                  <a:pt x="924" y="44"/>
                </a:lnTo>
                <a:lnTo>
                  <a:pt x="872" y="59"/>
                </a:lnTo>
                <a:lnTo>
                  <a:pt x="821" y="76"/>
                </a:lnTo>
                <a:lnTo>
                  <a:pt x="772" y="95"/>
                </a:lnTo>
                <a:lnTo>
                  <a:pt x="724" y="116"/>
                </a:lnTo>
                <a:lnTo>
                  <a:pt x="675" y="138"/>
                </a:lnTo>
                <a:lnTo>
                  <a:pt x="629" y="162"/>
                </a:lnTo>
                <a:lnTo>
                  <a:pt x="584" y="188"/>
                </a:lnTo>
                <a:lnTo>
                  <a:pt x="540" y="216"/>
                </a:lnTo>
                <a:lnTo>
                  <a:pt x="497" y="245"/>
                </a:lnTo>
                <a:lnTo>
                  <a:pt x="455" y="277"/>
                </a:lnTo>
                <a:lnTo>
                  <a:pt x="415" y="310"/>
                </a:lnTo>
                <a:lnTo>
                  <a:pt x="376" y="345"/>
                </a:lnTo>
                <a:lnTo>
                  <a:pt x="339" y="382"/>
                </a:lnTo>
                <a:lnTo>
                  <a:pt x="302" y="420"/>
                </a:lnTo>
                <a:lnTo>
                  <a:pt x="268" y="460"/>
                </a:lnTo>
                <a:lnTo>
                  <a:pt x="236" y="501"/>
                </a:lnTo>
                <a:lnTo>
                  <a:pt x="206" y="543"/>
                </a:lnTo>
                <a:lnTo>
                  <a:pt x="176" y="589"/>
                </a:lnTo>
                <a:lnTo>
                  <a:pt x="150" y="634"/>
                </a:lnTo>
                <a:lnTo>
                  <a:pt x="124" y="681"/>
                </a:lnTo>
                <a:lnTo>
                  <a:pt x="100" y="729"/>
                </a:lnTo>
                <a:lnTo>
                  <a:pt x="79" y="780"/>
                </a:lnTo>
                <a:lnTo>
                  <a:pt x="59" y="831"/>
                </a:lnTo>
                <a:lnTo>
                  <a:pt x="42" y="883"/>
                </a:lnTo>
                <a:lnTo>
                  <a:pt x="27" y="937"/>
                </a:lnTo>
                <a:lnTo>
                  <a:pt x="14" y="992"/>
                </a:lnTo>
                <a:lnTo>
                  <a:pt x="117" y="1014"/>
                </a:lnTo>
                <a:lnTo>
                  <a:pt x="117" y="1014"/>
                </a:lnTo>
                <a:lnTo>
                  <a:pt x="128" y="967"/>
                </a:lnTo>
                <a:lnTo>
                  <a:pt x="140" y="921"/>
                </a:lnTo>
                <a:lnTo>
                  <a:pt x="155" y="876"/>
                </a:lnTo>
                <a:lnTo>
                  <a:pt x="172" y="832"/>
                </a:lnTo>
                <a:lnTo>
                  <a:pt x="189" y="788"/>
                </a:lnTo>
                <a:lnTo>
                  <a:pt x="209" y="746"/>
                </a:lnTo>
                <a:lnTo>
                  <a:pt x="231" y="704"/>
                </a:lnTo>
                <a:lnTo>
                  <a:pt x="254" y="663"/>
                </a:lnTo>
                <a:lnTo>
                  <a:pt x="279" y="624"/>
                </a:lnTo>
                <a:lnTo>
                  <a:pt x="306" y="585"/>
                </a:lnTo>
                <a:lnTo>
                  <a:pt x="333" y="548"/>
                </a:lnTo>
                <a:lnTo>
                  <a:pt x="363" y="512"/>
                </a:lnTo>
                <a:lnTo>
                  <a:pt x="394" y="476"/>
                </a:lnTo>
                <a:lnTo>
                  <a:pt x="426" y="443"/>
                </a:lnTo>
                <a:lnTo>
                  <a:pt x="460" y="410"/>
                </a:lnTo>
                <a:lnTo>
                  <a:pt x="494" y="380"/>
                </a:lnTo>
                <a:lnTo>
                  <a:pt x="530" y="350"/>
                </a:lnTo>
                <a:lnTo>
                  <a:pt x="567" y="322"/>
                </a:lnTo>
                <a:lnTo>
                  <a:pt x="606" y="296"/>
                </a:lnTo>
                <a:lnTo>
                  <a:pt x="645" y="271"/>
                </a:lnTo>
                <a:lnTo>
                  <a:pt x="685" y="248"/>
                </a:lnTo>
                <a:lnTo>
                  <a:pt x="727" y="226"/>
                </a:lnTo>
                <a:lnTo>
                  <a:pt x="770" y="205"/>
                </a:lnTo>
                <a:lnTo>
                  <a:pt x="813" y="187"/>
                </a:lnTo>
                <a:lnTo>
                  <a:pt x="858" y="169"/>
                </a:lnTo>
                <a:lnTo>
                  <a:pt x="903" y="155"/>
                </a:lnTo>
                <a:lnTo>
                  <a:pt x="949" y="142"/>
                </a:lnTo>
                <a:lnTo>
                  <a:pt x="995" y="131"/>
                </a:lnTo>
                <a:lnTo>
                  <a:pt x="1042" y="121"/>
                </a:lnTo>
                <a:lnTo>
                  <a:pt x="1091" y="114"/>
                </a:lnTo>
                <a:lnTo>
                  <a:pt x="1139" y="109"/>
                </a:lnTo>
                <a:lnTo>
                  <a:pt x="1189" y="106"/>
                </a:lnTo>
                <a:lnTo>
                  <a:pt x="1189" y="106"/>
                </a:lnTo>
                <a:close/>
                <a:moveTo>
                  <a:pt x="106" y="1306"/>
                </a:moveTo>
                <a:lnTo>
                  <a:pt x="339" y="1174"/>
                </a:lnTo>
                <a:lnTo>
                  <a:pt x="495" y="1274"/>
                </a:lnTo>
                <a:lnTo>
                  <a:pt x="495" y="1150"/>
                </a:lnTo>
                <a:lnTo>
                  <a:pt x="342" y="1052"/>
                </a:lnTo>
                <a:lnTo>
                  <a:pt x="0" y="1245"/>
                </a:lnTo>
                <a:lnTo>
                  <a:pt x="0" y="1245"/>
                </a:lnTo>
                <a:lnTo>
                  <a:pt x="2" y="1301"/>
                </a:lnTo>
                <a:lnTo>
                  <a:pt x="7" y="1356"/>
                </a:lnTo>
                <a:lnTo>
                  <a:pt x="13" y="1411"/>
                </a:lnTo>
                <a:lnTo>
                  <a:pt x="21" y="1465"/>
                </a:lnTo>
                <a:lnTo>
                  <a:pt x="32" y="1518"/>
                </a:lnTo>
                <a:lnTo>
                  <a:pt x="45" y="1571"/>
                </a:lnTo>
                <a:lnTo>
                  <a:pt x="59" y="1622"/>
                </a:lnTo>
                <a:lnTo>
                  <a:pt x="76" y="1673"/>
                </a:lnTo>
                <a:lnTo>
                  <a:pt x="95" y="1723"/>
                </a:lnTo>
                <a:lnTo>
                  <a:pt x="115" y="1771"/>
                </a:lnTo>
                <a:lnTo>
                  <a:pt x="137" y="1818"/>
                </a:lnTo>
                <a:lnTo>
                  <a:pt x="162" y="1866"/>
                </a:lnTo>
                <a:lnTo>
                  <a:pt x="188" y="1911"/>
                </a:lnTo>
                <a:lnTo>
                  <a:pt x="216" y="1955"/>
                </a:lnTo>
                <a:lnTo>
                  <a:pt x="245" y="1998"/>
                </a:lnTo>
                <a:lnTo>
                  <a:pt x="277" y="2040"/>
                </a:lnTo>
                <a:lnTo>
                  <a:pt x="310" y="2080"/>
                </a:lnTo>
                <a:lnTo>
                  <a:pt x="345" y="2119"/>
                </a:lnTo>
                <a:lnTo>
                  <a:pt x="382" y="2156"/>
                </a:lnTo>
                <a:lnTo>
                  <a:pt x="420" y="2191"/>
                </a:lnTo>
                <a:lnTo>
                  <a:pt x="460" y="2227"/>
                </a:lnTo>
                <a:lnTo>
                  <a:pt x="500" y="2258"/>
                </a:lnTo>
                <a:lnTo>
                  <a:pt x="543" y="2289"/>
                </a:lnTo>
                <a:lnTo>
                  <a:pt x="588" y="2318"/>
                </a:lnTo>
                <a:lnTo>
                  <a:pt x="633" y="2345"/>
                </a:lnTo>
                <a:lnTo>
                  <a:pt x="681" y="2371"/>
                </a:lnTo>
                <a:lnTo>
                  <a:pt x="729" y="2395"/>
                </a:lnTo>
                <a:lnTo>
                  <a:pt x="780" y="2416"/>
                </a:lnTo>
                <a:lnTo>
                  <a:pt x="830" y="2436"/>
                </a:lnTo>
                <a:lnTo>
                  <a:pt x="883" y="2452"/>
                </a:lnTo>
                <a:lnTo>
                  <a:pt x="937" y="2467"/>
                </a:lnTo>
                <a:lnTo>
                  <a:pt x="992" y="2481"/>
                </a:lnTo>
                <a:lnTo>
                  <a:pt x="1014" y="2378"/>
                </a:lnTo>
                <a:lnTo>
                  <a:pt x="1014" y="2378"/>
                </a:lnTo>
                <a:lnTo>
                  <a:pt x="967" y="2367"/>
                </a:lnTo>
                <a:lnTo>
                  <a:pt x="921" y="2355"/>
                </a:lnTo>
                <a:lnTo>
                  <a:pt x="875" y="2340"/>
                </a:lnTo>
                <a:lnTo>
                  <a:pt x="831" y="2323"/>
                </a:lnTo>
                <a:lnTo>
                  <a:pt x="787" y="2306"/>
                </a:lnTo>
                <a:lnTo>
                  <a:pt x="746" y="2285"/>
                </a:lnTo>
                <a:lnTo>
                  <a:pt x="704" y="2264"/>
                </a:lnTo>
                <a:lnTo>
                  <a:pt x="663" y="2241"/>
                </a:lnTo>
                <a:lnTo>
                  <a:pt x="623" y="2216"/>
                </a:lnTo>
                <a:lnTo>
                  <a:pt x="585" y="2189"/>
                </a:lnTo>
                <a:lnTo>
                  <a:pt x="548" y="2162"/>
                </a:lnTo>
                <a:lnTo>
                  <a:pt x="511" y="2132"/>
                </a:lnTo>
                <a:lnTo>
                  <a:pt x="476" y="2101"/>
                </a:lnTo>
                <a:lnTo>
                  <a:pt x="443" y="2069"/>
                </a:lnTo>
                <a:lnTo>
                  <a:pt x="411" y="2035"/>
                </a:lnTo>
                <a:lnTo>
                  <a:pt x="379" y="2001"/>
                </a:lnTo>
                <a:lnTo>
                  <a:pt x="351" y="1965"/>
                </a:lnTo>
                <a:lnTo>
                  <a:pt x="322" y="1927"/>
                </a:lnTo>
                <a:lnTo>
                  <a:pt x="296" y="1889"/>
                </a:lnTo>
                <a:lnTo>
                  <a:pt x="271" y="1849"/>
                </a:lnTo>
                <a:lnTo>
                  <a:pt x="247" y="1809"/>
                </a:lnTo>
                <a:lnTo>
                  <a:pt x="225" y="1768"/>
                </a:lnTo>
                <a:lnTo>
                  <a:pt x="206" y="1725"/>
                </a:lnTo>
                <a:lnTo>
                  <a:pt x="187" y="1682"/>
                </a:lnTo>
                <a:lnTo>
                  <a:pt x="170" y="1637"/>
                </a:lnTo>
                <a:lnTo>
                  <a:pt x="155" y="1592"/>
                </a:lnTo>
                <a:lnTo>
                  <a:pt x="142" y="1546"/>
                </a:lnTo>
                <a:lnTo>
                  <a:pt x="131" y="1499"/>
                </a:lnTo>
                <a:lnTo>
                  <a:pt x="122" y="1452"/>
                </a:lnTo>
                <a:lnTo>
                  <a:pt x="114" y="1404"/>
                </a:lnTo>
                <a:lnTo>
                  <a:pt x="109" y="1355"/>
                </a:lnTo>
                <a:lnTo>
                  <a:pt x="106" y="1306"/>
                </a:lnTo>
                <a:lnTo>
                  <a:pt x="106" y="1306"/>
                </a:lnTo>
                <a:close/>
                <a:moveTo>
                  <a:pt x="1306" y="2389"/>
                </a:moveTo>
                <a:lnTo>
                  <a:pt x="1174" y="2156"/>
                </a:lnTo>
                <a:lnTo>
                  <a:pt x="1329" y="1915"/>
                </a:lnTo>
                <a:lnTo>
                  <a:pt x="1329" y="1915"/>
                </a:lnTo>
                <a:lnTo>
                  <a:pt x="1369" y="1906"/>
                </a:lnTo>
                <a:lnTo>
                  <a:pt x="1407" y="1897"/>
                </a:lnTo>
                <a:lnTo>
                  <a:pt x="1445" y="1884"/>
                </a:lnTo>
                <a:lnTo>
                  <a:pt x="1481" y="1870"/>
                </a:lnTo>
                <a:lnTo>
                  <a:pt x="1516" y="1854"/>
                </a:lnTo>
                <a:lnTo>
                  <a:pt x="1552" y="1835"/>
                </a:lnTo>
                <a:lnTo>
                  <a:pt x="1585" y="1815"/>
                </a:lnTo>
                <a:lnTo>
                  <a:pt x="1616" y="1793"/>
                </a:lnTo>
                <a:lnTo>
                  <a:pt x="1647" y="1769"/>
                </a:lnTo>
                <a:lnTo>
                  <a:pt x="1676" y="1744"/>
                </a:lnTo>
                <a:lnTo>
                  <a:pt x="1703" y="1716"/>
                </a:lnTo>
                <a:lnTo>
                  <a:pt x="1730" y="1688"/>
                </a:lnTo>
                <a:lnTo>
                  <a:pt x="1754" y="1658"/>
                </a:lnTo>
                <a:lnTo>
                  <a:pt x="1777" y="1627"/>
                </a:lnTo>
                <a:lnTo>
                  <a:pt x="1798" y="1594"/>
                </a:lnTo>
                <a:lnTo>
                  <a:pt x="1818" y="1560"/>
                </a:lnTo>
                <a:lnTo>
                  <a:pt x="1740" y="1589"/>
                </a:lnTo>
                <a:lnTo>
                  <a:pt x="1740" y="1589"/>
                </a:lnTo>
                <a:lnTo>
                  <a:pt x="1719" y="1619"/>
                </a:lnTo>
                <a:lnTo>
                  <a:pt x="1696" y="1648"/>
                </a:lnTo>
                <a:lnTo>
                  <a:pt x="1670" y="1677"/>
                </a:lnTo>
                <a:lnTo>
                  <a:pt x="1644" y="1702"/>
                </a:lnTo>
                <a:lnTo>
                  <a:pt x="1616" y="1727"/>
                </a:lnTo>
                <a:lnTo>
                  <a:pt x="1587" y="1750"/>
                </a:lnTo>
                <a:lnTo>
                  <a:pt x="1556" y="1771"/>
                </a:lnTo>
                <a:lnTo>
                  <a:pt x="1524" y="1791"/>
                </a:lnTo>
                <a:lnTo>
                  <a:pt x="1491" y="1809"/>
                </a:lnTo>
                <a:lnTo>
                  <a:pt x="1457" y="1824"/>
                </a:lnTo>
                <a:lnTo>
                  <a:pt x="1421" y="1837"/>
                </a:lnTo>
                <a:lnTo>
                  <a:pt x="1384" y="1849"/>
                </a:lnTo>
                <a:lnTo>
                  <a:pt x="1347" y="1858"/>
                </a:lnTo>
                <a:lnTo>
                  <a:pt x="1310" y="1866"/>
                </a:lnTo>
                <a:lnTo>
                  <a:pt x="1270" y="1870"/>
                </a:lnTo>
                <a:lnTo>
                  <a:pt x="1232" y="1872"/>
                </a:lnTo>
                <a:lnTo>
                  <a:pt x="1232" y="1872"/>
                </a:lnTo>
                <a:lnTo>
                  <a:pt x="1052" y="2153"/>
                </a:lnTo>
                <a:lnTo>
                  <a:pt x="1246" y="2495"/>
                </a:lnTo>
                <a:lnTo>
                  <a:pt x="1246" y="2495"/>
                </a:lnTo>
                <a:lnTo>
                  <a:pt x="1302" y="2493"/>
                </a:lnTo>
                <a:lnTo>
                  <a:pt x="1357" y="2488"/>
                </a:lnTo>
                <a:lnTo>
                  <a:pt x="1412" y="2482"/>
                </a:lnTo>
                <a:lnTo>
                  <a:pt x="1465" y="2473"/>
                </a:lnTo>
                <a:lnTo>
                  <a:pt x="1519" y="2463"/>
                </a:lnTo>
                <a:lnTo>
                  <a:pt x="1570" y="2450"/>
                </a:lnTo>
                <a:lnTo>
                  <a:pt x="1622" y="2436"/>
                </a:lnTo>
                <a:lnTo>
                  <a:pt x="1672" y="2419"/>
                </a:lnTo>
                <a:lnTo>
                  <a:pt x="1723" y="2400"/>
                </a:lnTo>
                <a:lnTo>
                  <a:pt x="1771" y="2379"/>
                </a:lnTo>
                <a:lnTo>
                  <a:pt x="1819" y="2357"/>
                </a:lnTo>
                <a:lnTo>
                  <a:pt x="1866" y="2333"/>
                </a:lnTo>
                <a:lnTo>
                  <a:pt x="1911" y="2307"/>
                </a:lnTo>
                <a:lnTo>
                  <a:pt x="1955" y="2278"/>
                </a:lnTo>
                <a:lnTo>
                  <a:pt x="1998" y="2249"/>
                </a:lnTo>
                <a:lnTo>
                  <a:pt x="2040" y="2218"/>
                </a:lnTo>
                <a:lnTo>
                  <a:pt x="2080" y="2185"/>
                </a:lnTo>
                <a:lnTo>
                  <a:pt x="2119" y="2150"/>
                </a:lnTo>
                <a:lnTo>
                  <a:pt x="2156" y="2113"/>
                </a:lnTo>
                <a:lnTo>
                  <a:pt x="2192" y="2075"/>
                </a:lnTo>
                <a:lnTo>
                  <a:pt x="2226" y="2035"/>
                </a:lnTo>
                <a:lnTo>
                  <a:pt x="2259" y="1993"/>
                </a:lnTo>
                <a:lnTo>
                  <a:pt x="2289" y="1952"/>
                </a:lnTo>
                <a:lnTo>
                  <a:pt x="2318" y="1906"/>
                </a:lnTo>
                <a:lnTo>
                  <a:pt x="2345" y="1861"/>
                </a:lnTo>
                <a:lnTo>
                  <a:pt x="2371" y="1814"/>
                </a:lnTo>
                <a:lnTo>
                  <a:pt x="2394" y="1766"/>
                </a:lnTo>
                <a:lnTo>
                  <a:pt x="2416" y="1715"/>
                </a:lnTo>
                <a:lnTo>
                  <a:pt x="2436" y="1663"/>
                </a:lnTo>
                <a:lnTo>
                  <a:pt x="2452" y="1612"/>
                </a:lnTo>
                <a:lnTo>
                  <a:pt x="2468" y="1558"/>
                </a:lnTo>
                <a:lnTo>
                  <a:pt x="2481" y="1502"/>
                </a:lnTo>
                <a:lnTo>
                  <a:pt x="2378" y="1481"/>
                </a:lnTo>
                <a:lnTo>
                  <a:pt x="2378" y="1481"/>
                </a:lnTo>
                <a:lnTo>
                  <a:pt x="2367" y="1527"/>
                </a:lnTo>
                <a:lnTo>
                  <a:pt x="2355" y="1573"/>
                </a:lnTo>
                <a:lnTo>
                  <a:pt x="2340" y="1618"/>
                </a:lnTo>
                <a:lnTo>
                  <a:pt x="2323" y="1663"/>
                </a:lnTo>
                <a:lnTo>
                  <a:pt x="2306" y="1706"/>
                </a:lnTo>
                <a:lnTo>
                  <a:pt x="2285" y="1749"/>
                </a:lnTo>
                <a:lnTo>
                  <a:pt x="2264" y="1791"/>
                </a:lnTo>
                <a:lnTo>
                  <a:pt x="2240" y="1832"/>
                </a:lnTo>
                <a:lnTo>
                  <a:pt x="2216" y="1871"/>
                </a:lnTo>
                <a:lnTo>
                  <a:pt x="2189" y="1910"/>
                </a:lnTo>
                <a:lnTo>
                  <a:pt x="2161" y="1947"/>
                </a:lnTo>
                <a:lnTo>
                  <a:pt x="2132" y="1983"/>
                </a:lnTo>
                <a:lnTo>
                  <a:pt x="2101" y="2018"/>
                </a:lnTo>
                <a:lnTo>
                  <a:pt x="2069" y="2052"/>
                </a:lnTo>
                <a:lnTo>
                  <a:pt x="2035" y="2084"/>
                </a:lnTo>
                <a:lnTo>
                  <a:pt x="2000" y="2114"/>
                </a:lnTo>
                <a:lnTo>
                  <a:pt x="1965" y="2144"/>
                </a:lnTo>
                <a:lnTo>
                  <a:pt x="1928" y="2173"/>
                </a:lnTo>
                <a:lnTo>
                  <a:pt x="1889" y="2199"/>
                </a:lnTo>
                <a:lnTo>
                  <a:pt x="1850" y="2224"/>
                </a:lnTo>
                <a:lnTo>
                  <a:pt x="1809" y="2247"/>
                </a:lnTo>
                <a:lnTo>
                  <a:pt x="1768" y="2269"/>
                </a:lnTo>
                <a:lnTo>
                  <a:pt x="1725" y="2289"/>
                </a:lnTo>
                <a:lnTo>
                  <a:pt x="1681" y="2308"/>
                </a:lnTo>
                <a:lnTo>
                  <a:pt x="1637" y="2324"/>
                </a:lnTo>
                <a:lnTo>
                  <a:pt x="1592" y="2340"/>
                </a:lnTo>
                <a:lnTo>
                  <a:pt x="1546" y="2353"/>
                </a:lnTo>
                <a:lnTo>
                  <a:pt x="1500" y="2364"/>
                </a:lnTo>
                <a:lnTo>
                  <a:pt x="1453" y="2373"/>
                </a:lnTo>
                <a:lnTo>
                  <a:pt x="1404" y="2381"/>
                </a:lnTo>
                <a:lnTo>
                  <a:pt x="1355" y="2386"/>
                </a:lnTo>
                <a:lnTo>
                  <a:pt x="1306" y="2389"/>
                </a:lnTo>
                <a:lnTo>
                  <a:pt x="1306" y="2389"/>
                </a:lnTo>
                <a:close/>
                <a:moveTo>
                  <a:pt x="2389" y="1189"/>
                </a:moveTo>
                <a:lnTo>
                  <a:pt x="2156" y="1321"/>
                </a:lnTo>
                <a:lnTo>
                  <a:pt x="2028" y="1239"/>
                </a:lnTo>
                <a:lnTo>
                  <a:pt x="2027" y="1362"/>
                </a:lnTo>
                <a:lnTo>
                  <a:pt x="2153" y="1443"/>
                </a:lnTo>
                <a:lnTo>
                  <a:pt x="2495" y="1250"/>
                </a:lnTo>
                <a:lnTo>
                  <a:pt x="2495" y="1250"/>
                </a:lnTo>
                <a:lnTo>
                  <a:pt x="2493" y="1194"/>
                </a:lnTo>
                <a:lnTo>
                  <a:pt x="2488" y="1139"/>
                </a:lnTo>
                <a:lnTo>
                  <a:pt x="2482" y="1084"/>
                </a:lnTo>
                <a:lnTo>
                  <a:pt x="2473" y="1030"/>
                </a:lnTo>
                <a:lnTo>
                  <a:pt x="2463" y="977"/>
                </a:lnTo>
                <a:lnTo>
                  <a:pt x="2450" y="924"/>
                </a:lnTo>
                <a:lnTo>
                  <a:pt x="2436" y="872"/>
                </a:lnTo>
                <a:lnTo>
                  <a:pt x="2419" y="822"/>
                </a:lnTo>
                <a:lnTo>
                  <a:pt x="2400" y="772"/>
                </a:lnTo>
                <a:lnTo>
                  <a:pt x="2380" y="724"/>
                </a:lnTo>
                <a:lnTo>
                  <a:pt x="2358" y="675"/>
                </a:lnTo>
                <a:lnTo>
                  <a:pt x="2333" y="629"/>
                </a:lnTo>
                <a:lnTo>
                  <a:pt x="2307" y="584"/>
                </a:lnTo>
                <a:lnTo>
                  <a:pt x="2278" y="539"/>
                </a:lnTo>
                <a:lnTo>
                  <a:pt x="2249" y="496"/>
                </a:lnTo>
                <a:lnTo>
                  <a:pt x="2218" y="455"/>
                </a:lnTo>
                <a:lnTo>
                  <a:pt x="2185" y="415"/>
                </a:lnTo>
                <a:lnTo>
                  <a:pt x="2150" y="376"/>
                </a:lnTo>
                <a:lnTo>
                  <a:pt x="2113" y="339"/>
                </a:lnTo>
                <a:lnTo>
                  <a:pt x="2075" y="303"/>
                </a:lnTo>
                <a:lnTo>
                  <a:pt x="2035" y="268"/>
                </a:lnTo>
                <a:lnTo>
                  <a:pt x="1994" y="237"/>
                </a:lnTo>
                <a:lnTo>
                  <a:pt x="1951" y="206"/>
                </a:lnTo>
                <a:lnTo>
                  <a:pt x="1907" y="176"/>
                </a:lnTo>
                <a:lnTo>
                  <a:pt x="1862" y="150"/>
                </a:lnTo>
                <a:lnTo>
                  <a:pt x="1814" y="123"/>
                </a:lnTo>
                <a:lnTo>
                  <a:pt x="1765" y="100"/>
                </a:lnTo>
                <a:lnTo>
                  <a:pt x="1715" y="79"/>
                </a:lnTo>
                <a:lnTo>
                  <a:pt x="1664" y="59"/>
                </a:lnTo>
                <a:lnTo>
                  <a:pt x="1611" y="42"/>
                </a:lnTo>
                <a:lnTo>
                  <a:pt x="1557" y="28"/>
                </a:lnTo>
                <a:lnTo>
                  <a:pt x="1502" y="14"/>
                </a:lnTo>
                <a:lnTo>
                  <a:pt x="1481" y="116"/>
                </a:lnTo>
                <a:lnTo>
                  <a:pt x="1481" y="116"/>
                </a:lnTo>
                <a:lnTo>
                  <a:pt x="1527" y="127"/>
                </a:lnTo>
                <a:lnTo>
                  <a:pt x="1574" y="140"/>
                </a:lnTo>
                <a:lnTo>
                  <a:pt x="1619" y="154"/>
                </a:lnTo>
                <a:lnTo>
                  <a:pt x="1664" y="172"/>
                </a:lnTo>
                <a:lnTo>
                  <a:pt x="1707" y="189"/>
                </a:lnTo>
                <a:lnTo>
                  <a:pt x="1749" y="209"/>
                </a:lnTo>
                <a:lnTo>
                  <a:pt x="1791" y="231"/>
                </a:lnTo>
                <a:lnTo>
                  <a:pt x="1832" y="254"/>
                </a:lnTo>
                <a:lnTo>
                  <a:pt x="1872" y="279"/>
                </a:lnTo>
                <a:lnTo>
                  <a:pt x="1910" y="306"/>
                </a:lnTo>
                <a:lnTo>
                  <a:pt x="1947" y="333"/>
                </a:lnTo>
                <a:lnTo>
                  <a:pt x="1984" y="363"/>
                </a:lnTo>
                <a:lnTo>
                  <a:pt x="2018" y="394"/>
                </a:lnTo>
                <a:lnTo>
                  <a:pt x="2052" y="426"/>
                </a:lnTo>
                <a:lnTo>
                  <a:pt x="2084" y="460"/>
                </a:lnTo>
                <a:lnTo>
                  <a:pt x="2115" y="494"/>
                </a:lnTo>
                <a:lnTo>
                  <a:pt x="2144" y="530"/>
                </a:lnTo>
                <a:lnTo>
                  <a:pt x="2173" y="568"/>
                </a:lnTo>
                <a:lnTo>
                  <a:pt x="2199" y="606"/>
                </a:lnTo>
                <a:lnTo>
                  <a:pt x="2224" y="645"/>
                </a:lnTo>
                <a:lnTo>
                  <a:pt x="2248" y="685"/>
                </a:lnTo>
                <a:lnTo>
                  <a:pt x="2270" y="727"/>
                </a:lnTo>
                <a:lnTo>
                  <a:pt x="2289" y="770"/>
                </a:lnTo>
                <a:lnTo>
                  <a:pt x="2308" y="813"/>
                </a:lnTo>
                <a:lnTo>
                  <a:pt x="2325" y="858"/>
                </a:lnTo>
                <a:lnTo>
                  <a:pt x="2340" y="903"/>
                </a:lnTo>
                <a:lnTo>
                  <a:pt x="2353" y="948"/>
                </a:lnTo>
                <a:lnTo>
                  <a:pt x="2364" y="996"/>
                </a:lnTo>
                <a:lnTo>
                  <a:pt x="2373" y="1043"/>
                </a:lnTo>
                <a:lnTo>
                  <a:pt x="2381" y="1091"/>
                </a:lnTo>
                <a:lnTo>
                  <a:pt x="2386" y="1140"/>
                </a:lnTo>
                <a:lnTo>
                  <a:pt x="2389" y="1189"/>
                </a:lnTo>
                <a:lnTo>
                  <a:pt x="2389" y="1189"/>
                </a:lnTo>
                <a:close/>
                <a:moveTo>
                  <a:pt x="1978" y="1140"/>
                </a:moveTo>
                <a:lnTo>
                  <a:pt x="1978" y="1109"/>
                </a:lnTo>
                <a:lnTo>
                  <a:pt x="1600" y="1244"/>
                </a:lnTo>
                <a:lnTo>
                  <a:pt x="1600" y="1201"/>
                </a:lnTo>
                <a:lnTo>
                  <a:pt x="1952" y="1075"/>
                </a:lnTo>
                <a:lnTo>
                  <a:pt x="1952" y="1044"/>
                </a:lnTo>
                <a:lnTo>
                  <a:pt x="1601" y="1169"/>
                </a:lnTo>
                <a:lnTo>
                  <a:pt x="1602" y="1115"/>
                </a:lnTo>
                <a:lnTo>
                  <a:pt x="1973" y="982"/>
                </a:lnTo>
                <a:lnTo>
                  <a:pt x="1973" y="924"/>
                </a:lnTo>
                <a:lnTo>
                  <a:pt x="1563" y="714"/>
                </a:lnTo>
                <a:lnTo>
                  <a:pt x="1168" y="847"/>
                </a:lnTo>
                <a:lnTo>
                  <a:pt x="1116" y="820"/>
                </a:lnTo>
                <a:lnTo>
                  <a:pt x="876" y="902"/>
                </a:lnTo>
                <a:lnTo>
                  <a:pt x="876" y="902"/>
                </a:lnTo>
                <a:lnTo>
                  <a:pt x="876" y="945"/>
                </a:lnTo>
                <a:lnTo>
                  <a:pt x="550" y="1055"/>
                </a:lnTo>
                <a:lnTo>
                  <a:pt x="550" y="1111"/>
                </a:lnTo>
                <a:lnTo>
                  <a:pt x="978" y="1339"/>
                </a:lnTo>
                <a:lnTo>
                  <a:pt x="1382" y="1194"/>
                </a:lnTo>
                <a:lnTo>
                  <a:pt x="1382" y="1248"/>
                </a:lnTo>
                <a:lnTo>
                  <a:pt x="1017" y="1377"/>
                </a:lnTo>
                <a:lnTo>
                  <a:pt x="1017" y="1409"/>
                </a:lnTo>
                <a:lnTo>
                  <a:pt x="1382" y="1278"/>
                </a:lnTo>
                <a:lnTo>
                  <a:pt x="1382" y="1321"/>
                </a:lnTo>
                <a:lnTo>
                  <a:pt x="984" y="1463"/>
                </a:lnTo>
                <a:lnTo>
                  <a:pt x="544" y="1232"/>
                </a:lnTo>
                <a:lnTo>
                  <a:pt x="544" y="1265"/>
                </a:lnTo>
                <a:lnTo>
                  <a:pt x="982" y="1496"/>
                </a:lnTo>
                <a:lnTo>
                  <a:pt x="1382" y="1353"/>
                </a:lnTo>
                <a:lnTo>
                  <a:pt x="1382" y="1396"/>
                </a:lnTo>
                <a:lnTo>
                  <a:pt x="985" y="1537"/>
                </a:lnTo>
                <a:lnTo>
                  <a:pt x="985" y="1569"/>
                </a:lnTo>
                <a:lnTo>
                  <a:pt x="1382" y="1427"/>
                </a:lnTo>
                <a:lnTo>
                  <a:pt x="1382" y="1470"/>
                </a:lnTo>
                <a:lnTo>
                  <a:pt x="984" y="1612"/>
                </a:lnTo>
                <a:lnTo>
                  <a:pt x="544" y="1380"/>
                </a:lnTo>
                <a:lnTo>
                  <a:pt x="544" y="1414"/>
                </a:lnTo>
                <a:lnTo>
                  <a:pt x="982" y="1644"/>
                </a:lnTo>
                <a:lnTo>
                  <a:pt x="1382" y="1502"/>
                </a:lnTo>
                <a:lnTo>
                  <a:pt x="1382" y="1543"/>
                </a:lnTo>
                <a:lnTo>
                  <a:pt x="984" y="1685"/>
                </a:lnTo>
                <a:lnTo>
                  <a:pt x="570" y="1468"/>
                </a:lnTo>
                <a:lnTo>
                  <a:pt x="570" y="1501"/>
                </a:lnTo>
                <a:lnTo>
                  <a:pt x="982" y="1718"/>
                </a:lnTo>
                <a:lnTo>
                  <a:pt x="1382" y="1575"/>
                </a:lnTo>
                <a:lnTo>
                  <a:pt x="1382" y="1618"/>
                </a:lnTo>
                <a:lnTo>
                  <a:pt x="984" y="1760"/>
                </a:lnTo>
                <a:lnTo>
                  <a:pt x="544" y="1528"/>
                </a:lnTo>
                <a:lnTo>
                  <a:pt x="544" y="1562"/>
                </a:lnTo>
                <a:lnTo>
                  <a:pt x="982" y="1792"/>
                </a:lnTo>
                <a:lnTo>
                  <a:pt x="1382" y="1650"/>
                </a:lnTo>
                <a:lnTo>
                  <a:pt x="1382" y="1686"/>
                </a:lnTo>
                <a:lnTo>
                  <a:pt x="1592" y="1613"/>
                </a:lnTo>
                <a:lnTo>
                  <a:pt x="1593" y="1574"/>
                </a:lnTo>
                <a:lnTo>
                  <a:pt x="1978" y="1437"/>
                </a:lnTo>
                <a:lnTo>
                  <a:pt x="1978" y="1405"/>
                </a:lnTo>
                <a:lnTo>
                  <a:pt x="1593" y="1542"/>
                </a:lnTo>
                <a:lnTo>
                  <a:pt x="1594" y="1499"/>
                </a:lnTo>
                <a:lnTo>
                  <a:pt x="1953" y="1372"/>
                </a:lnTo>
                <a:lnTo>
                  <a:pt x="1953" y="1340"/>
                </a:lnTo>
                <a:lnTo>
                  <a:pt x="1596" y="1468"/>
                </a:lnTo>
                <a:lnTo>
                  <a:pt x="1596" y="1425"/>
                </a:lnTo>
                <a:lnTo>
                  <a:pt x="1978" y="1288"/>
                </a:lnTo>
                <a:lnTo>
                  <a:pt x="1978" y="1257"/>
                </a:lnTo>
                <a:lnTo>
                  <a:pt x="1597" y="1393"/>
                </a:lnTo>
                <a:lnTo>
                  <a:pt x="1598" y="1350"/>
                </a:lnTo>
                <a:lnTo>
                  <a:pt x="1952" y="1223"/>
                </a:lnTo>
                <a:lnTo>
                  <a:pt x="1952" y="1192"/>
                </a:lnTo>
                <a:lnTo>
                  <a:pt x="1598" y="1318"/>
                </a:lnTo>
                <a:lnTo>
                  <a:pt x="1599" y="1275"/>
                </a:lnTo>
                <a:lnTo>
                  <a:pt x="1978" y="1140"/>
                </a:lnTo>
                <a:close/>
                <a:moveTo>
                  <a:pt x="982" y="1276"/>
                </a:moveTo>
                <a:lnTo>
                  <a:pt x="631" y="1089"/>
                </a:lnTo>
                <a:lnTo>
                  <a:pt x="996" y="966"/>
                </a:lnTo>
                <a:lnTo>
                  <a:pt x="1015" y="976"/>
                </a:lnTo>
                <a:lnTo>
                  <a:pt x="1015" y="976"/>
                </a:lnTo>
                <a:lnTo>
                  <a:pt x="1001" y="986"/>
                </a:lnTo>
                <a:lnTo>
                  <a:pt x="986" y="996"/>
                </a:lnTo>
                <a:lnTo>
                  <a:pt x="974" y="1005"/>
                </a:lnTo>
                <a:lnTo>
                  <a:pt x="964" y="1016"/>
                </a:lnTo>
                <a:lnTo>
                  <a:pt x="956" y="1027"/>
                </a:lnTo>
                <a:lnTo>
                  <a:pt x="949" y="1038"/>
                </a:lnTo>
                <a:lnTo>
                  <a:pt x="945" y="1051"/>
                </a:lnTo>
                <a:lnTo>
                  <a:pt x="941" y="1063"/>
                </a:lnTo>
                <a:lnTo>
                  <a:pt x="941" y="1063"/>
                </a:lnTo>
                <a:lnTo>
                  <a:pt x="941" y="1071"/>
                </a:lnTo>
                <a:lnTo>
                  <a:pt x="942" y="1079"/>
                </a:lnTo>
                <a:lnTo>
                  <a:pt x="945" y="1087"/>
                </a:lnTo>
                <a:lnTo>
                  <a:pt x="947" y="1095"/>
                </a:lnTo>
                <a:lnTo>
                  <a:pt x="951" y="1101"/>
                </a:lnTo>
                <a:lnTo>
                  <a:pt x="957" y="1108"/>
                </a:lnTo>
                <a:lnTo>
                  <a:pt x="963" y="1113"/>
                </a:lnTo>
                <a:lnTo>
                  <a:pt x="970" y="1119"/>
                </a:lnTo>
                <a:lnTo>
                  <a:pt x="978" y="1123"/>
                </a:lnTo>
                <a:lnTo>
                  <a:pt x="985" y="1128"/>
                </a:lnTo>
                <a:lnTo>
                  <a:pt x="1004" y="1135"/>
                </a:lnTo>
                <a:lnTo>
                  <a:pt x="1024" y="1142"/>
                </a:lnTo>
                <a:lnTo>
                  <a:pt x="1046" y="1146"/>
                </a:lnTo>
                <a:lnTo>
                  <a:pt x="1046" y="1146"/>
                </a:lnTo>
                <a:lnTo>
                  <a:pt x="1073" y="1150"/>
                </a:lnTo>
                <a:lnTo>
                  <a:pt x="1103" y="1151"/>
                </a:lnTo>
                <a:lnTo>
                  <a:pt x="1134" y="1151"/>
                </a:lnTo>
                <a:lnTo>
                  <a:pt x="1167" y="1150"/>
                </a:lnTo>
                <a:lnTo>
                  <a:pt x="1200" y="1146"/>
                </a:lnTo>
                <a:lnTo>
                  <a:pt x="1234" y="1141"/>
                </a:lnTo>
                <a:lnTo>
                  <a:pt x="1268" y="1134"/>
                </a:lnTo>
                <a:lnTo>
                  <a:pt x="1301" y="1126"/>
                </a:lnTo>
                <a:lnTo>
                  <a:pt x="1340" y="1147"/>
                </a:lnTo>
                <a:lnTo>
                  <a:pt x="982" y="1276"/>
                </a:lnTo>
                <a:close/>
                <a:moveTo>
                  <a:pt x="1047" y="992"/>
                </a:moveTo>
                <a:lnTo>
                  <a:pt x="1261" y="1106"/>
                </a:lnTo>
                <a:lnTo>
                  <a:pt x="1261" y="1106"/>
                </a:lnTo>
                <a:lnTo>
                  <a:pt x="1233" y="1111"/>
                </a:lnTo>
                <a:lnTo>
                  <a:pt x="1204" y="1115"/>
                </a:lnTo>
                <a:lnTo>
                  <a:pt x="1177" y="1119"/>
                </a:lnTo>
                <a:lnTo>
                  <a:pt x="1149" y="1121"/>
                </a:lnTo>
                <a:lnTo>
                  <a:pt x="1123" y="1121"/>
                </a:lnTo>
                <a:lnTo>
                  <a:pt x="1097" y="1121"/>
                </a:lnTo>
                <a:lnTo>
                  <a:pt x="1073" y="1120"/>
                </a:lnTo>
                <a:lnTo>
                  <a:pt x="1050" y="1117"/>
                </a:lnTo>
                <a:lnTo>
                  <a:pt x="1050" y="1117"/>
                </a:lnTo>
                <a:lnTo>
                  <a:pt x="1029" y="1112"/>
                </a:lnTo>
                <a:lnTo>
                  <a:pt x="1012" y="1107"/>
                </a:lnTo>
                <a:lnTo>
                  <a:pt x="997" y="1101"/>
                </a:lnTo>
                <a:lnTo>
                  <a:pt x="986" y="1095"/>
                </a:lnTo>
                <a:lnTo>
                  <a:pt x="979" y="1088"/>
                </a:lnTo>
                <a:lnTo>
                  <a:pt x="974" y="1080"/>
                </a:lnTo>
                <a:lnTo>
                  <a:pt x="971" y="1073"/>
                </a:lnTo>
                <a:lnTo>
                  <a:pt x="971" y="1066"/>
                </a:lnTo>
                <a:lnTo>
                  <a:pt x="971" y="1066"/>
                </a:lnTo>
                <a:lnTo>
                  <a:pt x="973" y="1057"/>
                </a:lnTo>
                <a:lnTo>
                  <a:pt x="978" y="1048"/>
                </a:lnTo>
                <a:lnTo>
                  <a:pt x="984" y="1038"/>
                </a:lnTo>
                <a:lnTo>
                  <a:pt x="993" y="1030"/>
                </a:lnTo>
                <a:lnTo>
                  <a:pt x="1004" y="1020"/>
                </a:lnTo>
                <a:lnTo>
                  <a:pt x="1016" y="1011"/>
                </a:lnTo>
                <a:lnTo>
                  <a:pt x="1030" y="1001"/>
                </a:lnTo>
                <a:lnTo>
                  <a:pt x="1047" y="992"/>
                </a:lnTo>
                <a:lnTo>
                  <a:pt x="1047" y="992"/>
                </a:lnTo>
                <a:close/>
                <a:moveTo>
                  <a:pt x="951" y="908"/>
                </a:moveTo>
                <a:lnTo>
                  <a:pt x="1114" y="851"/>
                </a:lnTo>
                <a:lnTo>
                  <a:pt x="1560" y="1091"/>
                </a:lnTo>
                <a:lnTo>
                  <a:pt x="1407" y="1150"/>
                </a:lnTo>
                <a:lnTo>
                  <a:pt x="951" y="908"/>
                </a:lnTo>
                <a:close/>
                <a:moveTo>
                  <a:pt x="1302" y="920"/>
                </a:moveTo>
                <a:lnTo>
                  <a:pt x="1302" y="920"/>
                </a:lnTo>
                <a:lnTo>
                  <a:pt x="1344" y="916"/>
                </a:lnTo>
                <a:lnTo>
                  <a:pt x="1380" y="917"/>
                </a:lnTo>
                <a:lnTo>
                  <a:pt x="1414" y="920"/>
                </a:lnTo>
                <a:lnTo>
                  <a:pt x="1429" y="922"/>
                </a:lnTo>
                <a:lnTo>
                  <a:pt x="1443" y="924"/>
                </a:lnTo>
                <a:lnTo>
                  <a:pt x="1456" y="927"/>
                </a:lnTo>
                <a:lnTo>
                  <a:pt x="1467" y="931"/>
                </a:lnTo>
                <a:lnTo>
                  <a:pt x="1478" y="935"/>
                </a:lnTo>
                <a:lnTo>
                  <a:pt x="1487" y="939"/>
                </a:lnTo>
                <a:lnTo>
                  <a:pt x="1494" y="944"/>
                </a:lnTo>
                <a:lnTo>
                  <a:pt x="1500" y="948"/>
                </a:lnTo>
                <a:lnTo>
                  <a:pt x="1505" y="954"/>
                </a:lnTo>
                <a:lnTo>
                  <a:pt x="1509" y="959"/>
                </a:lnTo>
                <a:lnTo>
                  <a:pt x="1509" y="959"/>
                </a:lnTo>
                <a:lnTo>
                  <a:pt x="1510" y="965"/>
                </a:lnTo>
                <a:lnTo>
                  <a:pt x="1510" y="970"/>
                </a:lnTo>
                <a:lnTo>
                  <a:pt x="1509" y="976"/>
                </a:lnTo>
                <a:lnTo>
                  <a:pt x="1506" y="982"/>
                </a:lnTo>
                <a:lnTo>
                  <a:pt x="1502" y="990"/>
                </a:lnTo>
                <a:lnTo>
                  <a:pt x="1497" y="998"/>
                </a:lnTo>
                <a:lnTo>
                  <a:pt x="1489" y="1005"/>
                </a:lnTo>
                <a:lnTo>
                  <a:pt x="1480" y="1014"/>
                </a:lnTo>
                <a:lnTo>
                  <a:pt x="1302" y="920"/>
                </a:lnTo>
                <a:close/>
                <a:moveTo>
                  <a:pt x="1564" y="1591"/>
                </a:moveTo>
                <a:lnTo>
                  <a:pt x="1412" y="1645"/>
                </a:lnTo>
                <a:lnTo>
                  <a:pt x="1412" y="1179"/>
                </a:lnTo>
                <a:lnTo>
                  <a:pt x="1572" y="1118"/>
                </a:lnTo>
                <a:lnTo>
                  <a:pt x="1564" y="1591"/>
                </a:lnTo>
                <a:close/>
                <a:moveTo>
                  <a:pt x="1572" y="1065"/>
                </a:moveTo>
                <a:lnTo>
                  <a:pt x="1508" y="1030"/>
                </a:lnTo>
                <a:lnTo>
                  <a:pt x="1508" y="1030"/>
                </a:lnTo>
                <a:lnTo>
                  <a:pt x="1516" y="1020"/>
                </a:lnTo>
                <a:lnTo>
                  <a:pt x="1524" y="1010"/>
                </a:lnTo>
                <a:lnTo>
                  <a:pt x="1531" y="1000"/>
                </a:lnTo>
                <a:lnTo>
                  <a:pt x="1536" y="990"/>
                </a:lnTo>
                <a:lnTo>
                  <a:pt x="1538" y="979"/>
                </a:lnTo>
                <a:lnTo>
                  <a:pt x="1539" y="969"/>
                </a:lnTo>
                <a:lnTo>
                  <a:pt x="1538" y="958"/>
                </a:lnTo>
                <a:lnTo>
                  <a:pt x="1535" y="948"/>
                </a:lnTo>
                <a:lnTo>
                  <a:pt x="1535" y="948"/>
                </a:lnTo>
                <a:lnTo>
                  <a:pt x="1530" y="937"/>
                </a:lnTo>
                <a:lnTo>
                  <a:pt x="1522" y="927"/>
                </a:lnTo>
                <a:lnTo>
                  <a:pt x="1511" y="919"/>
                </a:lnTo>
                <a:lnTo>
                  <a:pt x="1500" y="912"/>
                </a:lnTo>
                <a:lnTo>
                  <a:pt x="1486" y="905"/>
                </a:lnTo>
                <a:lnTo>
                  <a:pt x="1470" y="900"/>
                </a:lnTo>
                <a:lnTo>
                  <a:pt x="1454" y="895"/>
                </a:lnTo>
                <a:lnTo>
                  <a:pt x="1435" y="892"/>
                </a:lnTo>
                <a:lnTo>
                  <a:pt x="1416" y="889"/>
                </a:lnTo>
                <a:lnTo>
                  <a:pt x="1395" y="888"/>
                </a:lnTo>
                <a:lnTo>
                  <a:pt x="1375" y="887"/>
                </a:lnTo>
                <a:lnTo>
                  <a:pt x="1351" y="887"/>
                </a:lnTo>
                <a:lnTo>
                  <a:pt x="1329" y="888"/>
                </a:lnTo>
                <a:lnTo>
                  <a:pt x="1306" y="890"/>
                </a:lnTo>
                <a:lnTo>
                  <a:pt x="1282" y="892"/>
                </a:lnTo>
                <a:lnTo>
                  <a:pt x="1258" y="895"/>
                </a:lnTo>
                <a:lnTo>
                  <a:pt x="1237" y="884"/>
                </a:lnTo>
                <a:lnTo>
                  <a:pt x="1557" y="777"/>
                </a:lnTo>
                <a:lnTo>
                  <a:pt x="1895" y="949"/>
                </a:lnTo>
                <a:lnTo>
                  <a:pt x="1572" y="1065"/>
                </a:lnTo>
                <a:close/>
                <a:moveTo>
                  <a:pt x="566" y="1168"/>
                </a:moveTo>
                <a:lnTo>
                  <a:pt x="566" y="1202"/>
                </a:lnTo>
                <a:lnTo>
                  <a:pt x="978" y="1419"/>
                </a:lnTo>
                <a:lnTo>
                  <a:pt x="978" y="1385"/>
                </a:lnTo>
                <a:lnTo>
                  <a:pt x="566" y="1168"/>
                </a:lnTo>
                <a:close/>
                <a:moveTo>
                  <a:pt x="570" y="1319"/>
                </a:moveTo>
                <a:lnTo>
                  <a:pt x="570" y="1352"/>
                </a:lnTo>
                <a:lnTo>
                  <a:pt x="946" y="1550"/>
                </a:lnTo>
                <a:lnTo>
                  <a:pt x="946" y="1517"/>
                </a:lnTo>
                <a:lnTo>
                  <a:pt x="570" y="13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Freeform 91"/>
          <p:cNvSpPr>
            <a:spLocks noChangeAspect="1" noEditPoints="1"/>
          </p:cNvSpPr>
          <p:nvPr/>
        </p:nvSpPr>
        <p:spPr bwMode="auto">
          <a:xfrm>
            <a:off x="8961222" y="6237012"/>
            <a:ext cx="548287" cy="330500"/>
          </a:xfrm>
          <a:custGeom>
            <a:avLst/>
            <a:gdLst>
              <a:gd name="T0" fmla="*/ 2147483647 w 6736"/>
              <a:gd name="T1" fmla="*/ 2147483647 h 4055"/>
              <a:gd name="T2" fmla="*/ 2147483647 w 6736"/>
              <a:gd name="T3" fmla="*/ 2147483647 h 4055"/>
              <a:gd name="T4" fmla="*/ 2147483647 w 6736"/>
              <a:gd name="T5" fmla="*/ 2147483647 h 4055"/>
              <a:gd name="T6" fmla="*/ 2147483647 w 6736"/>
              <a:gd name="T7" fmla="*/ 2147483647 h 4055"/>
              <a:gd name="T8" fmla="*/ 2147483647 w 6736"/>
              <a:gd name="T9" fmla="*/ 2147483647 h 4055"/>
              <a:gd name="T10" fmla="*/ 2147483647 w 6736"/>
              <a:gd name="T11" fmla="*/ 2147483647 h 4055"/>
              <a:gd name="T12" fmla="*/ 2147483647 w 6736"/>
              <a:gd name="T13" fmla="*/ 2147483647 h 4055"/>
              <a:gd name="T14" fmla="*/ 2147483647 w 6736"/>
              <a:gd name="T15" fmla="*/ 2147483647 h 4055"/>
              <a:gd name="T16" fmla="*/ 2147483647 w 6736"/>
              <a:gd name="T17" fmla="*/ 2147483647 h 4055"/>
              <a:gd name="T18" fmla="*/ 2147483647 w 6736"/>
              <a:gd name="T19" fmla="*/ 2147483647 h 4055"/>
              <a:gd name="T20" fmla="*/ 2147483647 w 6736"/>
              <a:gd name="T21" fmla="*/ 2147483647 h 4055"/>
              <a:gd name="T22" fmla="*/ 2147483647 w 6736"/>
              <a:gd name="T23" fmla="*/ 2147483647 h 4055"/>
              <a:gd name="T24" fmla="*/ 2147483647 w 6736"/>
              <a:gd name="T25" fmla="*/ 2147483647 h 4055"/>
              <a:gd name="T26" fmla="*/ 2147483647 w 6736"/>
              <a:gd name="T27" fmla="*/ 2147483647 h 4055"/>
              <a:gd name="T28" fmla="*/ 2147483647 w 6736"/>
              <a:gd name="T29" fmla="*/ 2147483647 h 4055"/>
              <a:gd name="T30" fmla="*/ 2147483647 w 6736"/>
              <a:gd name="T31" fmla="*/ 2147483647 h 4055"/>
              <a:gd name="T32" fmla="*/ 2147483647 w 6736"/>
              <a:gd name="T33" fmla="*/ 2147483647 h 4055"/>
              <a:gd name="T34" fmla="*/ 2147483647 w 6736"/>
              <a:gd name="T35" fmla="*/ 2147483647 h 4055"/>
              <a:gd name="T36" fmla="*/ 2147483647 w 6736"/>
              <a:gd name="T37" fmla="*/ 2147483647 h 4055"/>
              <a:gd name="T38" fmla="*/ 2147483647 w 6736"/>
              <a:gd name="T39" fmla="*/ 2147483647 h 4055"/>
              <a:gd name="T40" fmla="*/ 2147483647 w 6736"/>
              <a:gd name="T41" fmla="*/ 2147483647 h 4055"/>
              <a:gd name="T42" fmla="*/ 2147483647 w 6736"/>
              <a:gd name="T43" fmla="*/ 2147483647 h 4055"/>
              <a:gd name="T44" fmla="*/ 2147483647 w 6736"/>
              <a:gd name="T45" fmla="*/ 2147483647 h 4055"/>
              <a:gd name="T46" fmla="*/ 2147483647 w 6736"/>
              <a:gd name="T47" fmla="*/ 2147483647 h 4055"/>
              <a:gd name="T48" fmla="*/ 2147483647 w 6736"/>
              <a:gd name="T49" fmla="*/ 2147483647 h 4055"/>
              <a:gd name="T50" fmla="*/ 2147483647 w 6736"/>
              <a:gd name="T51" fmla="*/ 2147483647 h 4055"/>
              <a:gd name="T52" fmla="*/ 2147483647 w 6736"/>
              <a:gd name="T53" fmla="*/ 2147483647 h 4055"/>
              <a:gd name="T54" fmla="*/ 2147483647 w 6736"/>
              <a:gd name="T55" fmla="*/ 2147483647 h 4055"/>
              <a:gd name="T56" fmla="*/ 2147483647 w 6736"/>
              <a:gd name="T57" fmla="*/ 2147483647 h 4055"/>
              <a:gd name="T58" fmla="*/ 2147483647 w 6736"/>
              <a:gd name="T59" fmla="*/ 2147483647 h 4055"/>
              <a:gd name="T60" fmla="*/ 2147483647 w 6736"/>
              <a:gd name="T61" fmla="*/ 2147483647 h 4055"/>
              <a:gd name="T62" fmla="*/ 2147483647 w 6736"/>
              <a:gd name="T63" fmla="*/ 2147483647 h 4055"/>
              <a:gd name="T64" fmla="*/ 2147483647 w 6736"/>
              <a:gd name="T65" fmla="*/ 2147483647 h 4055"/>
              <a:gd name="T66" fmla="*/ 0 w 6736"/>
              <a:gd name="T67" fmla="*/ 2147483647 h 4055"/>
              <a:gd name="T68" fmla="*/ 2147483647 w 6736"/>
              <a:gd name="T69" fmla="*/ 2147483647 h 4055"/>
              <a:gd name="T70" fmla="*/ 2147483647 w 6736"/>
              <a:gd name="T71" fmla="*/ 2147483647 h 4055"/>
              <a:gd name="T72" fmla="*/ 2147483647 w 6736"/>
              <a:gd name="T73" fmla="*/ 2147483647 h 4055"/>
              <a:gd name="T74" fmla="*/ 2147483647 w 6736"/>
              <a:gd name="T75" fmla="*/ 2147483647 h 4055"/>
              <a:gd name="T76" fmla="*/ 2147483647 w 6736"/>
              <a:gd name="T77" fmla="*/ 2147483647 h 4055"/>
              <a:gd name="T78" fmla="*/ 2147483647 w 6736"/>
              <a:gd name="T79" fmla="*/ 2147483647 h 4055"/>
              <a:gd name="T80" fmla="*/ 2147483647 w 6736"/>
              <a:gd name="T81" fmla="*/ 2147483647 h 4055"/>
              <a:gd name="T82" fmla="*/ 2147483647 w 6736"/>
              <a:gd name="T83" fmla="*/ 2147483647 h 4055"/>
              <a:gd name="T84" fmla="*/ 2147483647 w 6736"/>
              <a:gd name="T85" fmla="*/ 2147483647 h 4055"/>
              <a:gd name="T86" fmla="*/ 2147483647 w 6736"/>
              <a:gd name="T87" fmla="*/ 2147483647 h 4055"/>
              <a:gd name="T88" fmla="*/ 2147483647 w 6736"/>
              <a:gd name="T89" fmla="*/ 2147483647 h 4055"/>
              <a:gd name="T90" fmla="*/ 2147483647 w 6736"/>
              <a:gd name="T91" fmla="*/ 2147483647 h 4055"/>
              <a:gd name="T92" fmla="*/ 2147483647 w 6736"/>
              <a:gd name="T93" fmla="*/ 2147483647 h 4055"/>
              <a:gd name="T94" fmla="*/ 2147483647 w 6736"/>
              <a:gd name="T95" fmla="*/ 2147483647 h 4055"/>
              <a:gd name="T96" fmla="*/ 2147483647 w 6736"/>
              <a:gd name="T97" fmla="*/ 2147483647 h 4055"/>
              <a:gd name="T98" fmla="*/ 2147483647 w 6736"/>
              <a:gd name="T99" fmla="*/ 2147483647 h 4055"/>
              <a:gd name="T100" fmla="*/ 2147483647 w 6736"/>
              <a:gd name="T101" fmla="*/ 2147483647 h 4055"/>
              <a:gd name="T102" fmla="*/ 2147483647 w 6736"/>
              <a:gd name="T103" fmla="*/ 2147483647 h 4055"/>
              <a:gd name="T104" fmla="*/ 2147483647 w 6736"/>
              <a:gd name="T105" fmla="*/ 2147483647 h 4055"/>
              <a:gd name="T106" fmla="*/ 2147483647 w 6736"/>
              <a:gd name="T107" fmla="*/ 2147483647 h 4055"/>
              <a:gd name="T108" fmla="*/ 2147483647 w 6736"/>
              <a:gd name="T109" fmla="*/ 2147483647 h 4055"/>
              <a:gd name="T110" fmla="*/ 2147483647 w 6736"/>
              <a:gd name="T111" fmla="*/ 2147483647 h 4055"/>
              <a:gd name="T112" fmla="*/ 2147483647 w 6736"/>
              <a:gd name="T113" fmla="*/ 2147483647 h 4055"/>
              <a:gd name="T114" fmla="*/ 2147483647 w 6736"/>
              <a:gd name="T115" fmla="*/ 2147483647 h 4055"/>
              <a:gd name="T116" fmla="*/ 2147483647 w 6736"/>
              <a:gd name="T117" fmla="*/ 2147483647 h 4055"/>
              <a:gd name="T118" fmla="*/ 2147483647 w 6736"/>
              <a:gd name="T119" fmla="*/ 2147483647 h 405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736"/>
              <a:gd name="T181" fmla="*/ 0 h 4055"/>
              <a:gd name="T182" fmla="*/ 6736 w 6736"/>
              <a:gd name="T183" fmla="*/ 4055 h 405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736" h="4055">
                <a:moveTo>
                  <a:pt x="6186" y="3575"/>
                </a:moveTo>
                <a:lnTo>
                  <a:pt x="6186" y="3747"/>
                </a:lnTo>
                <a:lnTo>
                  <a:pt x="6053" y="3747"/>
                </a:lnTo>
                <a:lnTo>
                  <a:pt x="6053" y="3575"/>
                </a:lnTo>
                <a:lnTo>
                  <a:pt x="6186" y="3575"/>
                </a:lnTo>
                <a:close/>
                <a:moveTo>
                  <a:pt x="6186" y="3880"/>
                </a:moveTo>
                <a:lnTo>
                  <a:pt x="6186" y="4055"/>
                </a:lnTo>
                <a:lnTo>
                  <a:pt x="6053" y="4055"/>
                </a:lnTo>
                <a:lnTo>
                  <a:pt x="6053" y="3880"/>
                </a:lnTo>
                <a:lnTo>
                  <a:pt x="6186" y="3880"/>
                </a:lnTo>
                <a:close/>
                <a:moveTo>
                  <a:pt x="5052" y="3575"/>
                </a:moveTo>
                <a:lnTo>
                  <a:pt x="5052" y="3747"/>
                </a:lnTo>
                <a:lnTo>
                  <a:pt x="4919" y="3747"/>
                </a:lnTo>
                <a:lnTo>
                  <a:pt x="4919" y="3575"/>
                </a:lnTo>
                <a:lnTo>
                  <a:pt x="5052" y="3575"/>
                </a:lnTo>
                <a:close/>
                <a:moveTo>
                  <a:pt x="5052" y="3880"/>
                </a:moveTo>
                <a:lnTo>
                  <a:pt x="5052" y="4055"/>
                </a:lnTo>
                <a:lnTo>
                  <a:pt x="4919" y="4055"/>
                </a:lnTo>
                <a:lnTo>
                  <a:pt x="4919" y="3880"/>
                </a:lnTo>
                <a:lnTo>
                  <a:pt x="5052" y="3880"/>
                </a:lnTo>
                <a:close/>
                <a:moveTo>
                  <a:pt x="5902" y="3575"/>
                </a:moveTo>
                <a:lnTo>
                  <a:pt x="5902" y="3747"/>
                </a:lnTo>
                <a:lnTo>
                  <a:pt x="5768" y="3747"/>
                </a:lnTo>
                <a:lnTo>
                  <a:pt x="5768" y="3575"/>
                </a:lnTo>
                <a:lnTo>
                  <a:pt x="5902" y="3575"/>
                </a:lnTo>
                <a:close/>
                <a:moveTo>
                  <a:pt x="5902" y="3880"/>
                </a:moveTo>
                <a:lnTo>
                  <a:pt x="5902" y="4055"/>
                </a:lnTo>
                <a:lnTo>
                  <a:pt x="5768" y="4055"/>
                </a:lnTo>
                <a:lnTo>
                  <a:pt x="5768" y="3880"/>
                </a:lnTo>
                <a:lnTo>
                  <a:pt x="5902" y="3880"/>
                </a:lnTo>
                <a:close/>
                <a:moveTo>
                  <a:pt x="5619" y="3575"/>
                </a:moveTo>
                <a:lnTo>
                  <a:pt x="5619" y="3747"/>
                </a:lnTo>
                <a:lnTo>
                  <a:pt x="5485" y="3747"/>
                </a:lnTo>
                <a:lnTo>
                  <a:pt x="5485" y="3575"/>
                </a:lnTo>
                <a:lnTo>
                  <a:pt x="5619" y="3575"/>
                </a:lnTo>
                <a:close/>
                <a:moveTo>
                  <a:pt x="5619" y="3880"/>
                </a:moveTo>
                <a:lnTo>
                  <a:pt x="5619" y="4055"/>
                </a:lnTo>
                <a:lnTo>
                  <a:pt x="5485" y="4055"/>
                </a:lnTo>
                <a:lnTo>
                  <a:pt x="5485" y="3880"/>
                </a:lnTo>
                <a:lnTo>
                  <a:pt x="5619" y="3880"/>
                </a:lnTo>
                <a:close/>
                <a:moveTo>
                  <a:pt x="5336" y="3575"/>
                </a:moveTo>
                <a:lnTo>
                  <a:pt x="5336" y="3747"/>
                </a:lnTo>
                <a:lnTo>
                  <a:pt x="5202" y="3747"/>
                </a:lnTo>
                <a:lnTo>
                  <a:pt x="5202" y="3575"/>
                </a:lnTo>
                <a:lnTo>
                  <a:pt x="5336" y="3575"/>
                </a:lnTo>
                <a:close/>
                <a:moveTo>
                  <a:pt x="5336" y="3880"/>
                </a:moveTo>
                <a:lnTo>
                  <a:pt x="5336" y="4055"/>
                </a:lnTo>
                <a:lnTo>
                  <a:pt x="5202" y="4055"/>
                </a:lnTo>
                <a:lnTo>
                  <a:pt x="5202" y="3880"/>
                </a:lnTo>
                <a:lnTo>
                  <a:pt x="5336" y="3880"/>
                </a:lnTo>
                <a:close/>
                <a:moveTo>
                  <a:pt x="5660" y="2803"/>
                </a:moveTo>
                <a:lnTo>
                  <a:pt x="5660" y="2803"/>
                </a:lnTo>
                <a:lnTo>
                  <a:pt x="5655" y="2818"/>
                </a:lnTo>
                <a:lnTo>
                  <a:pt x="5652" y="2831"/>
                </a:lnTo>
                <a:lnTo>
                  <a:pt x="5649" y="2844"/>
                </a:lnTo>
                <a:lnTo>
                  <a:pt x="5647" y="2859"/>
                </a:lnTo>
                <a:lnTo>
                  <a:pt x="5645" y="2873"/>
                </a:lnTo>
                <a:lnTo>
                  <a:pt x="5645" y="2886"/>
                </a:lnTo>
                <a:lnTo>
                  <a:pt x="5647" y="2899"/>
                </a:lnTo>
                <a:lnTo>
                  <a:pt x="5650" y="2913"/>
                </a:lnTo>
                <a:lnTo>
                  <a:pt x="5657" y="2938"/>
                </a:lnTo>
                <a:lnTo>
                  <a:pt x="5669" y="2961"/>
                </a:lnTo>
                <a:lnTo>
                  <a:pt x="5682" y="2983"/>
                </a:lnTo>
                <a:lnTo>
                  <a:pt x="5699" y="3001"/>
                </a:lnTo>
                <a:lnTo>
                  <a:pt x="5719" y="3019"/>
                </a:lnTo>
                <a:lnTo>
                  <a:pt x="5740" y="3033"/>
                </a:lnTo>
                <a:lnTo>
                  <a:pt x="5763" y="3044"/>
                </a:lnTo>
                <a:lnTo>
                  <a:pt x="5788" y="3051"/>
                </a:lnTo>
                <a:lnTo>
                  <a:pt x="5802" y="3054"/>
                </a:lnTo>
                <a:lnTo>
                  <a:pt x="5815" y="3054"/>
                </a:lnTo>
                <a:lnTo>
                  <a:pt x="5828" y="3056"/>
                </a:lnTo>
                <a:lnTo>
                  <a:pt x="5842" y="3054"/>
                </a:lnTo>
                <a:lnTo>
                  <a:pt x="5855" y="3052"/>
                </a:lnTo>
                <a:lnTo>
                  <a:pt x="5870" y="3049"/>
                </a:lnTo>
                <a:lnTo>
                  <a:pt x="5883" y="3046"/>
                </a:lnTo>
                <a:lnTo>
                  <a:pt x="5898" y="3041"/>
                </a:lnTo>
                <a:lnTo>
                  <a:pt x="5660" y="2803"/>
                </a:lnTo>
                <a:close/>
                <a:moveTo>
                  <a:pt x="5605" y="2653"/>
                </a:moveTo>
                <a:lnTo>
                  <a:pt x="5652" y="2606"/>
                </a:lnTo>
                <a:lnTo>
                  <a:pt x="6095" y="3049"/>
                </a:lnTo>
                <a:lnTo>
                  <a:pt x="6048" y="3096"/>
                </a:lnTo>
                <a:lnTo>
                  <a:pt x="6030" y="3112"/>
                </a:lnTo>
                <a:lnTo>
                  <a:pt x="6010" y="3127"/>
                </a:lnTo>
                <a:lnTo>
                  <a:pt x="5990" y="3142"/>
                </a:lnTo>
                <a:lnTo>
                  <a:pt x="5970" y="3154"/>
                </a:lnTo>
                <a:lnTo>
                  <a:pt x="5948" y="3164"/>
                </a:lnTo>
                <a:lnTo>
                  <a:pt x="5927" y="3172"/>
                </a:lnTo>
                <a:lnTo>
                  <a:pt x="5903" y="3179"/>
                </a:lnTo>
                <a:lnTo>
                  <a:pt x="5880" y="3182"/>
                </a:lnTo>
                <a:lnTo>
                  <a:pt x="5858" y="3186"/>
                </a:lnTo>
                <a:lnTo>
                  <a:pt x="5835" y="3187"/>
                </a:lnTo>
                <a:lnTo>
                  <a:pt x="5812" y="3187"/>
                </a:lnTo>
                <a:lnTo>
                  <a:pt x="5788" y="3186"/>
                </a:lnTo>
                <a:lnTo>
                  <a:pt x="5765" y="3182"/>
                </a:lnTo>
                <a:lnTo>
                  <a:pt x="5742" y="3176"/>
                </a:lnTo>
                <a:lnTo>
                  <a:pt x="5720" y="3169"/>
                </a:lnTo>
                <a:lnTo>
                  <a:pt x="5699" y="3161"/>
                </a:lnTo>
                <a:lnTo>
                  <a:pt x="5745" y="3296"/>
                </a:lnTo>
                <a:lnTo>
                  <a:pt x="6475" y="3296"/>
                </a:lnTo>
                <a:lnTo>
                  <a:pt x="6475" y="4055"/>
                </a:lnTo>
                <a:lnTo>
                  <a:pt x="6341" y="4055"/>
                </a:lnTo>
                <a:lnTo>
                  <a:pt x="6341" y="3429"/>
                </a:lnTo>
                <a:lnTo>
                  <a:pt x="4763" y="3429"/>
                </a:lnTo>
                <a:lnTo>
                  <a:pt x="4763" y="4055"/>
                </a:lnTo>
                <a:lnTo>
                  <a:pt x="4629" y="4055"/>
                </a:lnTo>
                <a:lnTo>
                  <a:pt x="4629" y="3296"/>
                </a:lnTo>
                <a:lnTo>
                  <a:pt x="4916" y="3296"/>
                </a:lnTo>
                <a:lnTo>
                  <a:pt x="4984" y="3102"/>
                </a:lnTo>
                <a:lnTo>
                  <a:pt x="4979" y="3096"/>
                </a:lnTo>
                <a:lnTo>
                  <a:pt x="4957" y="3072"/>
                </a:lnTo>
                <a:lnTo>
                  <a:pt x="4939" y="3047"/>
                </a:lnTo>
                <a:lnTo>
                  <a:pt x="4923" y="3021"/>
                </a:lnTo>
                <a:lnTo>
                  <a:pt x="4909" y="2993"/>
                </a:lnTo>
                <a:lnTo>
                  <a:pt x="4899" y="2964"/>
                </a:lnTo>
                <a:lnTo>
                  <a:pt x="4893" y="2934"/>
                </a:lnTo>
                <a:lnTo>
                  <a:pt x="4888" y="2904"/>
                </a:lnTo>
                <a:lnTo>
                  <a:pt x="4888" y="2874"/>
                </a:lnTo>
                <a:lnTo>
                  <a:pt x="4888" y="2844"/>
                </a:lnTo>
                <a:lnTo>
                  <a:pt x="4893" y="2814"/>
                </a:lnTo>
                <a:lnTo>
                  <a:pt x="4899" y="2786"/>
                </a:lnTo>
                <a:lnTo>
                  <a:pt x="4909" y="2756"/>
                </a:lnTo>
                <a:lnTo>
                  <a:pt x="4923" y="2729"/>
                </a:lnTo>
                <a:lnTo>
                  <a:pt x="4939" y="2703"/>
                </a:lnTo>
                <a:lnTo>
                  <a:pt x="4957" y="2676"/>
                </a:lnTo>
                <a:lnTo>
                  <a:pt x="4979" y="2653"/>
                </a:lnTo>
                <a:lnTo>
                  <a:pt x="5026" y="2606"/>
                </a:lnTo>
                <a:lnTo>
                  <a:pt x="5469" y="3049"/>
                </a:lnTo>
                <a:lnTo>
                  <a:pt x="5422" y="3096"/>
                </a:lnTo>
                <a:lnTo>
                  <a:pt x="5404" y="3112"/>
                </a:lnTo>
                <a:lnTo>
                  <a:pt x="5384" y="3127"/>
                </a:lnTo>
                <a:lnTo>
                  <a:pt x="5364" y="3142"/>
                </a:lnTo>
                <a:lnTo>
                  <a:pt x="5344" y="3154"/>
                </a:lnTo>
                <a:lnTo>
                  <a:pt x="5322" y="3164"/>
                </a:lnTo>
                <a:lnTo>
                  <a:pt x="5301" y="3172"/>
                </a:lnTo>
                <a:lnTo>
                  <a:pt x="5277" y="3179"/>
                </a:lnTo>
                <a:lnTo>
                  <a:pt x="5254" y="3182"/>
                </a:lnTo>
                <a:lnTo>
                  <a:pt x="5232" y="3186"/>
                </a:lnTo>
                <a:lnTo>
                  <a:pt x="5209" y="3187"/>
                </a:lnTo>
                <a:lnTo>
                  <a:pt x="5186" y="3187"/>
                </a:lnTo>
                <a:lnTo>
                  <a:pt x="5162" y="3186"/>
                </a:lnTo>
                <a:lnTo>
                  <a:pt x="5139" y="3182"/>
                </a:lnTo>
                <a:lnTo>
                  <a:pt x="5116" y="3176"/>
                </a:lnTo>
                <a:lnTo>
                  <a:pt x="5094" y="3169"/>
                </a:lnTo>
                <a:lnTo>
                  <a:pt x="5072" y="3161"/>
                </a:lnTo>
                <a:lnTo>
                  <a:pt x="5119" y="3296"/>
                </a:lnTo>
                <a:lnTo>
                  <a:pt x="5542" y="3296"/>
                </a:lnTo>
                <a:lnTo>
                  <a:pt x="5610" y="3102"/>
                </a:lnTo>
                <a:lnTo>
                  <a:pt x="5605" y="3096"/>
                </a:lnTo>
                <a:lnTo>
                  <a:pt x="5584" y="3072"/>
                </a:lnTo>
                <a:lnTo>
                  <a:pt x="5564" y="3047"/>
                </a:lnTo>
                <a:lnTo>
                  <a:pt x="5549" y="3021"/>
                </a:lnTo>
                <a:lnTo>
                  <a:pt x="5535" y="2993"/>
                </a:lnTo>
                <a:lnTo>
                  <a:pt x="5525" y="2964"/>
                </a:lnTo>
                <a:lnTo>
                  <a:pt x="5519" y="2934"/>
                </a:lnTo>
                <a:lnTo>
                  <a:pt x="5514" y="2904"/>
                </a:lnTo>
                <a:lnTo>
                  <a:pt x="5512" y="2874"/>
                </a:lnTo>
                <a:lnTo>
                  <a:pt x="5514" y="2844"/>
                </a:lnTo>
                <a:lnTo>
                  <a:pt x="5519" y="2814"/>
                </a:lnTo>
                <a:lnTo>
                  <a:pt x="5525" y="2786"/>
                </a:lnTo>
                <a:lnTo>
                  <a:pt x="5535" y="2756"/>
                </a:lnTo>
                <a:lnTo>
                  <a:pt x="5549" y="2729"/>
                </a:lnTo>
                <a:lnTo>
                  <a:pt x="5564" y="2703"/>
                </a:lnTo>
                <a:lnTo>
                  <a:pt x="5584" y="2676"/>
                </a:lnTo>
                <a:lnTo>
                  <a:pt x="5605" y="2653"/>
                </a:lnTo>
                <a:close/>
                <a:moveTo>
                  <a:pt x="5034" y="2803"/>
                </a:moveTo>
                <a:lnTo>
                  <a:pt x="5034" y="2803"/>
                </a:lnTo>
                <a:lnTo>
                  <a:pt x="5029" y="2818"/>
                </a:lnTo>
                <a:lnTo>
                  <a:pt x="5026" y="2831"/>
                </a:lnTo>
                <a:lnTo>
                  <a:pt x="5022" y="2844"/>
                </a:lnTo>
                <a:lnTo>
                  <a:pt x="5021" y="2859"/>
                </a:lnTo>
                <a:lnTo>
                  <a:pt x="5019" y="2873"/>
                </a:lnTo>
                <a:lnTo>
                  <a:pt x="5019" y="2886"/>
                </a:lnTo>
                <a:lnTo>
                  <a:pt x="5021" y="2899"/>
                </a:lnTo>
                <a:lnTo>
                  <a:pt x="5024" y="2913"/>
                </a:lnTo>
                <a:lnTo>
                  <a:pt x="5031" y="2938"/>
                </a:lnTo>
                <a:lnTo>
                  <a:pt x="5042" y="2961"/>
                </a:lnTo>
                <a:lnTo>
                  <a:pt x="5056" y="2983"/>
                </a:lnTo>
                <a:lnTo>
                  <a:pt x="5072" y="3001"/>
                </a:lnTo>
                <a:lnTo>
                  <a:pt x="5092" y="3019"/>
                </a:lnTo>
                <a:lnTo>
                  <a:pt x="5114" y="3033"/>
                </a:lnTo>
                <a:lnTo>
                  <a:pt x="5137" y="3044"/>
                </a:lnTo>
                <a:lnTo>
                  <a:pt x="5162" y="3051"/>
                </a:lnTo>
                <a:lnTo>
                  <a:pt x="5176" y="3054"/>
                </a:lnTo>
                <a:lnTo>
                  <a:pt x="5189" y="3054"/>
                </a:lnTo>
                <a:lnTo>
                  <a:pt x="5202" y="3056"/>
                </a:lnTo>
                <a:lnTo>
                  <a:pt x="5216" y="3054"/>
                </a:lnTo>
                <a:lnTo>
                  <a:pt x="5229" y="3052"/>
                </a:lnTo>
                <a:lnTo>
                  <a:pt x="5244" y="3049"/>
                </a:lnTo>
                <a:lnTo>
                  <a:pt x="5257" y="3046"/>
                </a:lnTo>
                <a:lnTo>
                  <a:pt x="5272" y="3041"/>
                </a:lnTo>
                <a:lnTo>
                  <a:pt x="5034" y="2803"/>
                </a:lnTo>
                <a:close/>
                <a:moveTo>
                  <a:pt x="0" y="1424"/>
                </a:moveTo>
                <a:lnTo>
                  <a:pt x="3361" y="0"/>
                </a:lnTo>
                <a:lnTo>
                  <a:pt x="6736" y="1422"/>
                </a:lnTo>
                <a:lnTo>
                  <a:pt x="6578" y="2002"/>
                </a:lnTo>
                <a:lnTo>
                  <a:pt x="157" y="2002"/>
                </a:lnTo>
                <a:lnTo>
                  <a:pt x="0" y="1424"/>
                </a:lnTo>
                <a:close/>
                <a:moveTo>
                  <a:pt x="318" y="1577"/>
                </a:moveTo>
                <a:lnTo>
                  <a:pt x="360" y="1735"/>
                </a:lnTo>
                <a:lnTo>
                  <a:pt x="6375" y="1735"/>
                </a:lnTo>
                <a:lnTo>
                  <a:pt x="6418" y="1579"/>
                </a:lnTo>
                <a:lnTo>
                  <a:pt x="3361" y="290"/>
                </a:lnTo>
                <a:lnTo>
                  <a:pt x="318" y="1577"/>
                </a:lnTo>
                <a:close/>
                <a:moveTo>
                  <a:pt x="923" y="3296"/>
                </a:moveTo>
                <a:lnTo>
                  <a:pt x="1389" y="3296"/>
                </a:lnTo>
                <a:lnTo>
                  <a:pt x="1156" y="3212"/>
                </a:lnTo>
                <a:lnTo>
                  <a:pt x="923" y="3296"/>
                </a:lnTo>
                <a:close/>
                <a:moveTo>
                  <a:pt x="1121" y="2620"/>
                </a:moveTo>
                <a:lnTo>
                  <a:pt x="1487" y="2739"/>
                </a:lnTo>
                <a:lnTo>
                  <a:pt x="1252" y="2841"/>
                </a:lnTo>
                <a:lnTo>
                  <a:pt x="1252" y="3102"/>
                </a:lnTo>
                <a:lnTo>
                  <a:pt x="1244" y="3102"/>
                </a:lnTo>
                <a:lnTo>
                  <a:pt x="1785" y="3296"/>
                </a:lnTo>
                <a:lnTo>
                  <a:pt x="2097" y="3296"/>
                </a:lnTo>
                <a:lnTo>
                  <a:pt x="2097" y="4055"/>
                </a:lnTo>
                <a:lnTo>
                  <a:pt x="1963" y="4055"/>
                </a:lnTo>
                <a:lnTo>
                  <a:pt x="1963" y="3429"/>
                </a:lnTo>
                <a:lnTo>
                  <a:pt x="385" y="3429"/>
                </a:lnTo>
                <a:lnTo>
                  <a:pt x="385" y="4055"/>
                </a:lnTo>
                <a:lnTo>
                  <a:pt x="251" y="4055"/>
                </a:lnTo>
                <a:lnTo>
                  <a:pt x="251" y="3296"/>
                </a:lnTo>
                <a:lnTo>
                  <a:pt x="526" y="3296"/>
                </a:lnTo>
                <a:lnTo>
                  <a:pt x="1119" y="3084"/>
                </a:lnTo>
                <a:lnTo>
                  <a:pt x="1119" y="2838"/>
                </a:lnTo>
                <a:lnTo>
                  <a:pt x="1121" y="2838"/>
                </a:lnTo>
                <a:lnTo>
                  <a:pt x="1121" y="2620"/>
                </a:lnTo>
                <a:close/>
                <a:moveTo>
                  <a:pt x="958" y="3880"/>
                </a:moveTo>
                <a:lnTo>
                  <a:pt x="958" y="4055"/>
                </a:lnTo>
                <a:lnTo>
                  <a:pt x="824" y="4055"/>
                </a:lnTo>
                <a:lnTo>
                  <a:pt x="824" y="3880"/>
                </a:lnTo>
                <a:lnTo>
                  <a:pt x="958" y="3880"/>
                </a:lnTo>
                <a:close/>
                <a:moveTo>
                  <a:pt x="958" y="3575"/>
                </a:moveTo>
                <a:lnTo>
                  <a:pt x="958" y="3747"/>
                </a:lnTo>
                <a:lnTo>
                  <a:pt x="824" y="3747"/>
                </a:lnTo>
                <a:lnTo>
                  <a:pt x="824" y="3575"/>
                </a:lnTo>
                <a:lnTo>
                  <a:pt x="958" y="3575"/>
                </a:lnTo>
                <a:close/>
                <a:moveTo>
                  <a:pt x="1241" y="3880"/>
                </a:moveTo>
                <a:lnTo>
                  <a:pt x="1241" y="4055"/>
                </a:lnTo>
                <a:lnTo>
                  <a:pt x="1107" y="4055"/>
                </a:lnTo>
                <a:lnTo>
                  <a:pt x="1107" y="3880"/>
                </a:lnTo>
                <a:lnTo>
                  <a:pt x="1241" y="3880"/>
                </a:lnTo>
                <a:close/>
                <a:moveTo>
                  <a:pt x="1241" y="3575"/>
                </a:moveTo>
                <a:lnTo>
                  <a:pt x="1241" y="3747"/>
                </a:lnTo>
                <a:lnTo>
                  <a:pt x="1107" y="3747"/>
                </a:lnTo>
                <a:lnTo>
                  <a:pt x="1107" y="3575"/>
                </a:lnTo>
                <a:lnTo>
                  <a:pt x="1241" y="3575"/>
                </a:lnTo>
                <a:close/>
                <a:moveTo>
                  <a:pt x="1524" y="3880"/>
                </a:moveTo>
                <a:lnTo>
                  <a:pt x="1524" y="4055"/>
                </a:lnTo>
                <a:lnTo>
                  <a:pt x="1390" y="4055"/>
                </a:lnTo>
                <a:lnTo>
                  <a:pt x="1390" y="3880"/>
                </a:lnTo>
                <a:lnTo>
                  <a:pt x="1524" y="3880"/>
                </a:lnTo>
                <a:close/>
                <a:moveTo>
                  <a:pt x="1524" y="3575"/>
                </a:moveTo>
                <a:lnTo>
                  <a:pt x="1524" y="3747"/>
                </a:lnTo>
                <a:lnTo>
                  <a:pt x="1390" y="3747"/>
                </a:lnTo>
                <a:lnTo>
                  <a:pt x="1390" y="3575"/>
                </a:lnTo>
                <a:lnTo>
                  <a:pt x="1524" y="3575"/>
                </a:lnTo>
                <a:close/>
                <a:moveTo>
                  <a:pt x="673" y="3880"/>
                </a:moveTo>
                <a:lnTo>
                  <a:pt x="673" y="4055"/>
                </a:lnTo>
                <a:lnTo>
                  <a:pt x="540" y="4055"/>
                </a:lnTo>
                <a:lnTo>
                  <a:pt x="540" y="3880"/>
                </a:lnTo>
                <a:lnTo>
                  <a:pt x="673" y="3880"/>
                </a:lnTo>
                <a:close/>
                <a:moveTo>
                  <a:pt x="673" y="3575"/>
                </a:moveTo>
                <a:lnTo>
                  <a:pt x="673" y="3747"/>
                </a:lnTo>
                <a:lnTo>
                  <a:pt x="540" y="3747"/>
                </a:lnTo>
                <a:lnTo>
                  <a:pt x="540" y="3575"/>
                </a:lnTo>
                <a:lnTo>
                  <a:pt x="673" y="3575"/>
                </a:lnTo>
                <a:close/>
                <a:moveTo>
                  <a:pt x="1808" y="3880"/>
                </a:moveTo>
                <a:lnTo>
                  <a:pt x="1808" y="4055"/>
                </a:lnTo>
                <a:lnTo>
                  <a:pt x="1675" y="4055"/>
                </a:lnTo>
                <a:lnTo>
                  <a:pt x="1675" y="3880"/>
                </a:lnTo>
                <a:lnTo>
                  <a:pt x="1808" y="3880"/>
                </a:lnTo>
                <a:close/>
                <a:moveTo>
                  <a:pt x="1808" y="3575"/>
                </a:moveTo>
                <a:lnTo>
                  <a:pt x="1808" y="3747"/>
                </a:lnTo>
                <a:lnTo>
                  <a:pt x="1675" y="3747"/>
                </a:lnTo>
                <a:lnTo>
                  <a:pt x="1675" y="3575"/>
                </a:lnTo>
                <a:lnTo>
                  <a:pt x="1808" y="3575"/>
                </a:lnTo>
                <a:close/>
                <a:moveTo>
                  <a:pt x="3997" y="3575"/>
                </a:moveTo>
                <a:lnTo>
                  <a:pt x="3997" y="3747"/>
                </a:lnTo>
                <a:lnTo>
                  <a:pt x="3863" y="3747"/>
                </a:lnTo>
                <a:lnTo>
                  <a:pt x="3863" y="3575"/>
                </a:lnTo>
                <a:lnTo>
                  <a:pt x="3997" y="3575"/>
                </a:lnTo>
                <a:close/>
                <a:moveTo>
                  <a:pt x="3997" y="3880"/>
                </a:moveTo>
                <a:lnTo>
                  <a:pt x="3997" y="4055"/>
                </a:lnTo>
                <a:lnTo>
                  <a:pt x="3863" y="4055"/>
                </a:lnTo>
                <a:lnTo>
                  <a:pt x="3863" y="3880"/>
                </a:lnTo>
                <a:lnTo>
                  <a:pt x="3997" y="3880"/>
                </a:lnTo>
                <a:close/>
                <a:moveTo>
                  <a:pt x="2863" y="3575"/>
                </a:moveTo>
                <a:lnTo>
                  <a:pt x="2863" y="3747"/>
                </a:lnTo>
                <a:lnTo>
                  <a:pt x="2729" y="3747"/>
                </a:lnTo>
                <a:lnTo>
                  <a:pt x="2729" y="3575"/>
                </a:lnTo>
                <a:lnTo>
                  <a:pt x="2863" y="3575"/>
                </a:lnTo>
                <a:close/>
                <a:moveTo>
                  <a:pt x="2863" y="3880"/>
                </a:moveTo>
                <a:lnTo>
                  <a:pt x="2863" y="4055"/>
                </a:lnTo>
                <a:lnTo>
                  <a:pt x="2729" y="4055"/>
                </a:lnTo>
                <a:lnTo>
                  <a:pt x="2729" y="3880"/>
                </a:lnTo>
                <a:lnTo>
                  <a:pt x="2863" y="3880"/>
                </a:lnTo>
                <a:close/>
                <a:moveTo>
                  <a:pt x="3714" y="3575"/>
                </a:moveTo>
                <a:lnTo>
                  <a:pt x="3714" y="3747"/>
                </a:lnTo>
                <a:lnTo>
                  <a:pt x="3580" y="3747"/>
                </a:lnTo>
                <a:lnTo>
                  <a:pt x="3580" y="3575"/>
                </a:lnTo>
                <a:lnTo>
                  <a:pt x="3714" y="3575"/>
                </a:lnTo>
                <a:close/>
                <a:moveTo>
                  <a:pt x="3714" y="3880"/>
                </a:moveTo>
                <a:lnTo>
                  <a:pt x="3714" y="4055"/>
                </a:lnTo>
                <a:lnTo>
                  <a:pt x="3580" y="4055"/>
                </a:lnTo>
                <a:lnTo>
                  <a:pt x="3580" y="3880"/>
                </a:lnTo>
                <a:lnTo>
                  <a:pt x="3714" y="3880"/>
                </a:lnTo>
                <a:close/>
                <a:moveTo>
                  <a:pt x="3430" y="3575"/>
                </a:moveTo>
                <a:lnTo>
                  <a:pt x="3430" y="3747"/>
                </a:lnTo>
                <a:lnTo>
                  <a:pt x="3297" y="3747"/>
                </a:lnTo>
                <a:lnTo>
                  <a:pt x="3297" y="3575"/>
                </a:lnTo>
                <a:lnTo>
                  <a:pt x="3430" y="3575"/>
                </a:lnTo>
                <a:close/>
                <a:moveTo>
                  <a:pt x="3430" y="3880"/>
                </a:moveTo>
                <a:lnTo>
                  <a:pt x="3430" y="4055"/>
                </a:lnTo>
                <a:lnTo>
                  <a:pt x="3297" y="4055"/>
                </a:lnTo>
                <a:lnTo>
                  <a:pt x="3297" y="3880"/>
                </a:lnTo>
                <a:lnTo>
                  <a:pt x="3430" y="3880"/>
                </a:lnTo>
                <a:close/>
                <a:moveTo>
                  <a:pt x="3146" y="3575"/>
                </a:moveTo>
                <a:lnTo>
                  <a:pt x="3146" y="3747"/>
                </a:lnTo>
                <a:lnTo>
                  <a:pt x="3012" y="3747"/>
                </a:lnTo>
                <a:lnTo>
                  <a:pt x="3012" y="3575"/>
                </a:lnTo>
                <a:lnTo>
                  <a:pt x="3146" y="3575"/>
                </a:lnTo>
                <a:close/>
                <a:moveTo>
                  <a:pt x="3146" y="3880"/>
                </a:moveTo>
                <a:lnTo>
                  <a:pt x="3146" y="4055"/>
                </a:lnTo>
                <a:lnTo>
                  <a:pt x="3012" y="4055"/>
                </a:lnTo>
                <a:lnTo>
                  <a:pt x="3012" y="3880"/>
                </a:lnTo>
                <a:lnTo>
                  <a:pt x="3146" y="3880"/>
                </a:lnTo>
                <a:close/>
                <a:moveTo>
                  <a:pt x="2441" y="4055"/>
                </a:moveTo>
                <a:lnTo>
                  <a:pt x="2441" y="3296"/>
                </a:lnTo>
                <a:lnTo>
                  <a:pt x="4286" y="3296"/>
                </a:lnTo>
                <a:lnTo>
                  <a:pt x="4286" y="4055"/>
                </a:lnTo>
                <a:lnTo>
                  <a:pt x="4153" y="4055"/>
                </a:lnTo>
                <a:lnTo>
                  <a:pt x="4153" y="3429"/>
                </a:lnTo>
                <a:lnTo>
                  <a:pt x="2575" y="3429"/>
                </a:lnTo>
                <a:lnTo>
                  <a:pt x="2575" y="4055"/>
                </a:lnTo>
                <a:lnTo>
                  <a:pt x="2441" y="4055"/>
                </a:lnTo>
                <a:close/>
                <a:moveTo>
                  <a:pt x="2649" y="3177"/>
                </a:moveTo>
                <a:lnTo>
                  <a:pt x="2678" y="2658"/>
                </a:lnTo>
                <a:lnTo>
                  <a:pt x="2968" y="2658"/>
                </a:lnTo>
                <a:lnTo>
                  <a:pt x="2996" y="3177"/>
                </a:lnTo>
                <a:lnTo>
                  <a:pt x="2863" y="3177"/>
                </a:lnTo>
                <a:lnTo>
                  <a:pt x="2843" y="2791"/>
                </a:lnTo>
                <a:lnTo>
                  <a:pt x="2803" y="2791"/>
                </a:lnTo>
                <a:lnTo>
                  <a:pt x="2783" y="3177"/>
                </a:lnTo>
                <a:lnTo>
                  <a:pt x="2649" y="3177"/>
                </a:lnTo>
                <a:close/>
                <a:moveTo>
                  <a:pt x="3077" y="3177"/>
                </a:moveTo>
                <a:lnTo>
                  <a:pt x="3106" y="2658"/>
                </a:lnTo>
                <a:lnTo>
                  <a:pt x="3394" y="2658"/>
                </a:lnTo>
                <a:lnTo>
                  <a:pt x="3422" y="3177"/>
                </a:lnTo>
                <a:lnTo>
                  <a:pt x="3289" y="3177"/>
                </a:lnTo>
                <a:lnTo>
                  <a:pt x="3269" y="2791"/>
                </a:lnTo>
                <a:lnTo>
                  <a:pt x="3231" y="2791"/>
                </a:lnTo>
                <a:lnTo>
                  <a:pt x="3211" y="3177"/>
                </a:lnTo>
                <a:lnTo>
                  <a:pt x="3077" y="317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4672099" y="2445033"/>
            <a:ext cx="1037647" cy="67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E92CF1-B7AE-4B93-8096-5DEFE7D4C6F8}"/>
              </a:ext>
            </a:extLst>
          </p:cNvPr>
          <p:cNvSpPr/>
          <p:nvPr/>
        </p:nvSpPr>
        <p:spPr>
          <a:xfrm>
            <a:off x="6099987" y="1880172"/>
            <a:ext cx="5048802" cy="34078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Nexa Bold" charset="0"/>
              <a:cs typeface="Nexa Bold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663F67-1155-4430-B1DC-85404ABDADB2}"/>
              </a:ext>
            </a:extLst>
          </p:cNvPr>
          <p:cNvSpPr/>
          <p:nvPr/>
        </p:nvSpPr>
        <p:spPr>
          <a:xfrm>
            <a:off x="6099986" y="1340173"/>
            <a:ext cx="5048802" cy="5400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7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" panose="02000000000000000000" pitchFamily="50" charset="0"/>
                <a:ea typeface="Nexa Bold" charset="0"/>
                <a:cs typeface="Nexa Bold" charset="0"/>
              </a:rPr>
              <a:t>Course Content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4D3900A-5289-48B2-A565-29BE31CF2AB9}"/>
              </a:ext>
            </a:extLst>
          </p:cNvPr>
          <p:cNvSpPr/>
          <p:nvPr/>
        </p:nvSpPr>
        <p:spPr>
          <a:xfrm>
            <a:off x="6483483" y="2004279"/>
            <a:ext cx="4352071" cy="5435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Idea Assessment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0E5C6D-6D4C-49BD-8D44-EF8EAB59BEE1}"/>
              </a:ext>
            </a:extLst>
          </p:cNvPr>
          <p:cNvSpPr/>
          <p:nvPr/>
        </p:nvSpPr>
        <p:spPr>
          <a:xfrm>
            <a:off x="6483483" y="2649596"/>
            <a:ext cx="4352071" cy="5435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Building a Legal Foundation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75C5525-101C-4920-8272-32B13A03F201}"/>
              </a:ext>
            </a:extLst>
          </p:cNvPr>
          <p:cNvSpPr/>
          <p:nvPr/>
        </p:nvSpPr>
        <p:spPr>
          <a:xfrm>
            <a:off x="6483483" y="3294913"/>
            <a:ext cx="4352071" cy="5435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Finance Basics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6BA777-0F3D-47F9-973C-D72626EC37AD}"/>
              </a:ext>
            </a:extLst>
          </p:cNvPr>
          <p:cNvSpPr/>
          <p:nvPr/>
        </p:nvSpPr>
        <p:spPr>
          <a:xfrm>
            <a:off x="6483483" y="3940230"/>
            <a:ext cx="4352071" cy="5435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Business Planning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0FA554-8390-4AAC-9162-1AF331047430}"/>
              </a:ext>
            </a:extLst>
          </p:cNvPr>
          <p:cNvSpPr/>
          <p:nvPr/>
        </p:nvSpPr>
        <p:spPr>
          <a:xfrm>
            <a:off x="6483483" y="4585547"/>
            <a:ext cx="4352071" cy="5435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Fundraising &amp; Valuation</a:t>
            </a:r>
          </a:p>
        </p:txBody>
      </p:sp>
      <p:pic>
        <p:nvPicPr>
          <p:cNvPr id="68" name="Picture 2" descr="Image result for dipp logo">
            <a:extLst>
              <a:ext uri="{FF2B5EF4-FFF2-40B4-BE49-F238E27FC236}">
                <a16:creationId xmlns:a16="http://schemas.microsoft.com/office/drawing/2014/main" id="{D108564E-22F7-4C5E-87A0-07F2DEA2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215" y="70795"/>
            <a:ext cx="1998364" cy="111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D865AFF-BF05-431D-B1BD-3E28027BA5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97" y="6309032"/>
            <a:ext cx="2244773" cy="49960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EDD3D10B-D62D-47BC-95D3-4A53BAC1D4EA}"/>
              </a:ext>
            </a:extLst>
          </p:cNvPr>
          <p:cNvSpPr txBox="1">
            <a:spLocks/>
          </p:cNvSpPr>
          <p:nvPr/>
        </p:nvSpPr>
        <p:spPr>
          <a:xfrm>
            <a:off x="332511" y="1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 Learning Program </a:t>
            </a:r>
          </a:p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4 weeks long || Free of Cost || English &amp; Hindi</a:t>
            </a:r>
          </a:p>
        </p:txBody>
      </p:sp>
    </p:spTree>
    <p:extLst>
      <p:ext uri="{BB962C8B-B14F-4D97-AF65-F5344CB8AC3E}">
        <p14:creationId xmlns:p14="http://schemas.microsoft.com/office/powerpoint/2010/main" val="181205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410A64E-F12F-4923-9B4B-2C277EC0AA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3" y="3848802"/>
            <a:ext cx="935003" cy="617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EC6F5-999F-44CF-885B-47ACC37F5CB5}"/>
              </a:ext>
            </a:extLst>
          </p:cNvPr>
          <p:cNvSpPr txBox="1"/>
          <p:nvPr/>
        </p:nvSpPr>
        <p:spPr>
          <a:xfrm>
            <a:off x="1372845" y="3880357"/>
            <a:ext cx="160524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53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Portugal</a:t>
            </a:r>
            <a:endParaRPr kumimoji="0" lang="en-IN" sz="288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26" name="Picture 2" descr="Image result for india portugal startup">
            <a:extLst>
              <a:ext uri="{FF2B5EF4-FFF2-40B4-BE49-F238E27FC236}">
                <a16:creationId xmlns:a16="http://schemas.microsoft.com/office/drawing/2014/main" id="{104AEC14-9304-485D-93A5-ED428A19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80" y="4547554"/>
            <a:ext cx="1954320" cy="133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788B13C-6DC7-4BDE-A960-1DCDDCD4BDA2}"/>
              </a:ext>
            </a:extLst>
          </p:cNvPr>
          <p:cNvSpPr txBox="1"/>
          <p:nvPr/>
        </p:nvSpPr>
        <p:spPr>
          <a:xfrm>
            <a:off x="4552263" y="3880357"/>
            <a:ext cx="11092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53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Israel</a:t>
            </a:r>
            <a:endParaRPr kumimoji="0" lang="en-IN" sz="288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89A9D4E-2755-48A0-9B1D-8D38454C19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17" y="3848802"/>
            <a:ext cx="942880" cy="617103"/>
          </a:xfrm>
          <a:prstGeom prst="rect">
            <a:avLst/>
          </a:prstGeom>
        </p:spPr>
      </p:pic>
      <p:pic>
        <p:nvPicPr>
          <p:cNvPr id="1028" name="Picture 4" descr="Image result for india israel startup">
            <a:extLst>
              <a:ext uri="{FF2B5EF4-FFF2-40B4-BE49-F238E27FC236}">
                <a16:creationId xmlns:a16="http://schemas.microsoft.com/office/drawing/2014/main" id="{FD22C7A6-DA7A-4B01-B359-22973B7EE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234" y="4575340"/>
            <a:ext cx="1787599" cy="13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12F86CD-76BB-4C8D-AFB1-A3C93A8D3299}"/>
              </a:ext>
            </a:extLst>
          </p:cNvPr>
          <p:cNvSpPr txBox="1"/>
          <p:nvPr/>
        </p:nvSpPr>
        <p:spPr>
          <a:xfrm>
            <a:off x="7222297" y="3880357"/>
            <a:ext cx="151996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53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Sweden</a:t>
            </a:r>
            <a:endParaRPr kumimoji="0" lang="en-IN" sz="288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6" name="Picture 2" descr="Image result for sweden flag">
            <a:extLst>
              <a:ext uri="{FF2B5EF4-FFF2-40B4-BE49-F238E27FC236}">
                <a16:creationId xmlns:a16="http://schemas.microsoft.com/office/drawing/2014/main" id="{15241B0D-6378-4929-92C8-F7583BD3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06" y="3869642"/>
            <a:ext cx="920679" cy="57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person, wall&#10;&#10;Description generated with high confidence">
            <a:extLst>
              <a:ext uri="{FF2B5EF4-FFF2-40B4-BE49-F238E27FC236}">
                <a16:creationId xmlns:a16="http://schemas.microsoft.com/office/drawing/2014/main" id="{5447E8B5-DA5C-4E98-81E8-CC1F58DE7C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2" t="57068" r="24698"/>
          <a:stretch/>
        </p:blipFill>
        <p:spPr>
          <a:xfrm>
            <a:off x="6621536" y="4610293"/>
            <a:ext cx="2031457" cy="12486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617B89-9541-4C1F-A8E3-B944F3B0640F}"/>
              </a:ext>
            </a:extLst>
          </p:cNvPr>
          <p:cNvSpPr txBox="1"/>
          <p:nvPr/>
        </p:nvSpPr>
        <p:spPr>
          <a:xfrm>
            <a:off x="10021117" y="3880357"/>
            <a:ext cx="187743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53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Singapore</a:t>
            </a:r>
            <a:endParaRPr kumimoji="0" lang="en-IN" sz="288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 descr="c7b6c763-2512-42f8-a4b5-16ad1228ea9a@INDPRD01">
            <a:extLst>
              <a:ext uri="{FF2B5EF4-FFF2-40B4-BE49-F238E27FC236}">
                <a16:creationId xmlns:a16="http://schemas.microsoft.com/office/drawing/2014/main" id="{3619095C-C07B-4A5C-9B74-B5B3B8688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8" t="23496" r="7532" b="7475"/>
          <a:stretch/>
        </p:blipFill>
        <p:spPr bwMode="auto">
          <a:xfrm>
            <a:off x="9489853" y="4605917"/>
            <a:ext cx="2023139" cy="123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Image result for singapore flag">
            <a:extLst>
              <a:ext uri="{FF2B5EF4-FFF2-40B4-BE49-F238E27FC236}">
                <a16:creationId xmlns:a16="http://schemas.microsoft.com/office/drawing/2014/main" id="{DB9518A5-B405-438A-BCA7-55BA4D5E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535" y="3850372"/>
            <a:ext cx="920941" cy="61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74F3FA8D-C762-4076-B7B2-716CDF5502EF}"/>
              </a:ext>
            </a:extLst>
          </p:cNvPr>
          <p:cNvSpPr txBox="1">
            <a:spLocks/>
          </p:cNvSpPr>
          <p:nvPr/>
        </p:nvSpPr>
        <p:spPr>
          <a:xfrm>
            <a:off x="332511" y="1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Building International Bridges</a:t>
            </a:r>
          </a:p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Market Entry for Indian Startups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DFCA1-6FF4-48AA-B85C-0D4A0216233A}"/>
              </a:ext>
            </a:extLst>
          </p:cNvPr>
          <p:cNvSpPr txBox="1"/>
          <p:nvPr/>
        </p:nvSpPr>
        <p:spPr>
          <a:xfrm>
            <a:off x="453958" y="1420352"/>
            <a:ext cx="10280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7030A0"/>
                </a:solidFill>
                <a:latin typeface="Trebuchet MS" panose="020B0603020202020204" pitchFamily="34" charset="0"/>
              </a:rPr>
              <a:t>Objectives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FF6600"/>
                </a:solidFill>
                <a:latin typeface="Trebuchet MS" panose="020B0603020202020204" pitchFamily="34" charset="0"/>
              </a:rPr>
              <a:t>International bridges for cross border exchange of </a:t>
            </a:r>
            <a:r>
              <a:rPr lang="en-IN" sz="2000" b="1" dirty="0" err="1">
                <a:solidFill>
                  <a:srgbClr val="FF6600"/>
                </a:solidFill>
                <a:latin typeface="Trebuchet MS" panose="020B0603020202020204" pitchFamily="34" charset="0"/>
              </a:rPr>
              <a:t>startups</a:t>
            </a:r>
            <a:endParaRPr lang="en-IN" sz="2000" b="1" dirty="0">
              <a:solidFill>
                <a:srgbClr val="FF6600"/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FF6600"/>
                </a:solidFill>
                <a:latin typeface="Trebuchet MS" panose="020B0603020202020204" pitchFamily="34" charset="0"/>
              </a:rPr>
              <a:t>Market entry support for Indian </a:t>
            </a:r>
            <a:r>
              <a:rPr lang="en-IN" sz="2000" b="1" dirty="0" err="1">
                <a:solidFill>
                  <a:srgbClr val="FF6600"/>
                </a:solidFill>
                <a:latin typeface="Trebuchet MS" panose="020B0603020202020204" pitchFamily="34" charset="0"/>
              </a:rPr>
              <a:t>startups</a:t>
            </a:r>
            <a:r>
              <a:rPr lang="en-IN" sz="2000" b="1" dirty="0">
                <a:solidFill>
                  <a:srgbClr val="FF6600"/>
                </a:solidFill>
                <a:latin typeface="Trebuchet MS" panose="020B0603020202020204" pitchFamily="34" charset="0"/>
              </a:rPr>
              <a:t> looking to expand to other countries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FF6600"/>
                </a:solidFill>
                <a:latin typeface="Trebuchet MS" panose="020B0603020202020204" pitchFamily="34" charset="0"/>
              </a:rPr>
              <a:t>Connecting Indian </a:t>
            </a:r>
            <a:r>
              <a:rPr lang="en-IN" sz="2000" b="1" dirty="0" err="1">
                <a:solidFill>
                  <a:srgbClr val="FF6600"/>
                </a:solidFill>
                <a:latin typeface="Trebuchet MS" panose="020B0603020202020204" pitchFamily="34" charset="0"/>
              </a:rPr>
              <a:t>startups</a:t>
            </a:r>
            <a:r>
              <a:rPr lang="en-IN" sz="2000" b="1" dirty="0">
                <a:solidFill>
                  <a:srgbClr val="FF6600"/>
                </a:solidFill>
                <a:latin typeface="Trebuchet MS" panose="020B0603020202020204" pitchFamily="34" charset="0"/>
              </a:rPr>
              <a:t> with local stakeholders for successful expansion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40421-7443-4CE5-8962-258F6D183AE8}"/>
              </a:ext>
            </a:extLst>
          </p:cNvPr>
          <p:cNvSpPr txBox="1"/>
          <p:nvPr/>
        </p:nvSpPr>
        <p:spPr>
          <a:xfrm>
            <a:off x="2045532" y="2940729"/>
            <a:ext cx="7718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7030A0"/>
                </a:solidFill>
                <a:latin typeface="Trebuchet MS" panose="020B0603020202020204" pitchFamily="34" charset="0"/>
              </a:rPr>
              <a:t>Successful Examples of Startup India International Partnerships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2E563-C412-4C92-A44F-A743BEE65E72}"/>
              </a:ext>
            </a:extLst>
          </p:cNvPr>
          <p:cNvCxnSpPr>
            <a:cxnSpLocks/>
          </p:cNvCxnSpPr>
          <p:nvPr/>
        </p:nvCxnSpPr>
        <p:spPr>
          <a:xfrm>
            <a:off x="1976257" y="3588329"/>
            <a:ext cx="8525165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8D10D4-01B0-4BFB-BE3D-1C8542F80B4F}"/>
              </a:ext>
            </a:extLst>
          </p:cNvPr>
          <p:cNvCxnSpPr/>
          <p:nvPr/>
        </p:nvCxnSpPr>
        <p:spPr>
          <a:xfrm>
            <a:off x="4904509" y="3588329"/>
            <a:ext cx="0" cy="29202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306520-AF4C-4D2C-82B4-1C43098A8871}"/>
              </a:ext>
            </a:extLst>
          </p:cNvPr>
          <p:cNvCxnSpPr/>
          <p:nvPr/>
        </p:nvCxnSpPr>
        <p:spPr>
          <a:xfrm>
            <a:off x="7758545" y="3588329"/>
            <a:ext cx="0" cy="29202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B32862-55EB-45B9-92AB-C7D5D4140C7B}"/>
              </a:ext>
            </a:extLst>
          </p:cNvPr>
          <p:cNvCxnSpPr/>
          <p:nvPr/>
        </p:nvCxnSpPr>
        <p:spPr>
          <a:xfrm>
            <a:off x="1976257" y="3588329"/>
            <a:ext cx="0" cy="29202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09A0FE8-FE8F-4DD7-8F21-49D73C1962BD}"/>
              </a:ext>
            </a:extLst>
          </p:cNvPr>
          <p:cNvCxnSpPr/>
          <p:nvPr/>
        </p:nvCxnSpPr>
        <p:spPr>
          <a:xfrm>
            <a:off x="10487566" y="3588329"/>
            <a:ext cx="0" cy="292028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226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D75E82-7E15-4459-B83B-ECF8233D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143" cy="68676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72BE94-9126-488E-B160-B312D2BB5E42}"/>
              </a:ext>
            </a:extLst>
          </p:cNvPr>
          <p:cNvSpPr/>
          <p:nvPr/>
        </p:nvSpPr>
        <p:spPr>
          <a:xfrm>
            <a:off x="646965" y="0"/>
            <a:ext cx="40282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 descr="Image result for dipp logo">
            <a:extLst>
              <a:ext uri="{FF2B5EF4-FFF2-40B4-BE49-F238E27FC236}">
                <a16:creationId xmlns:a16="http://schemas.microsoft.com/office/drawing/2014/main" id="{9F2582A3-9D39-476D-8A5B-0B06081F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51" y="502666"/>
            <a:ext cx="2799875" cy="15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8FC47C0-F8C6-42D9-A02F-A030542E5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50" y="2674509"/>
            <a:ext cx="3594476" cy="79999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7574336-F46F-4048-BDE1-9316645624FF}"/>
              </a:ext>
            </a:extLst>
          </p:cNvPr>
          <p:cNvSpPr txBox="1">
            <a:spLocks/>
          </p:cNvSpPr>
          <p:nvPr/>
        </p:nvSpPr>
        <p:spPr>
          <a:xfrm>
            <a:off x="646963" y="3800508"/>
            <a:ext cx="4028251" cy="179383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109728" tIns="54864" rIns="109728" bIns="54864" rtlCol="0" anchor="b">
            <a:no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ctr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State </a:t>
            </a:r>
          </a:p>
          <a:p>
            <a:pPr marL="0" marR="0" lvl="0" indent="0" algn="ctr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Startup Initiatives</a:t>
            </a:r>
          </a:p>
        </p:txBody>
      </p:sp>
    </p:spTree>
    <p:extLst>
      <p:ext uri="{BB962C8B-B14F-4D97-AF65-F5344CB8AC3E}">
        <p14:creationId xmlns:p14="http://schemas.microsoft.com/office/powerpoint/2010/main" val="29039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7D3FA2D-B71E-48EB-824F-22DD37147C18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18 States with Startup Policies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14 Launched After Startup India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50AA94-6CA1-4ED8-8A17-64B0A3BF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20" y="1939936"/>
            <a:ext cx="12167556" cy="4036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FE2E9-858D-43E5-94AD-EEAF28BC096E}"/>
              </a:ext>
            </a:extLst>
          </p:cNvPr>
          <p:cNvSpPr/>
          <p:nvPr/>
        </p:nvSpPr>
        <p:spPr>
          <a:xfrm>
            <a:off x="11810082" y="3566711"/>
            <a:ext cx="89024" cy="738129"/>
          </a:xfrm>
          <a:prstGeom prst="rect">
            <a:avLst/>
          </a:prstGeom>
          <a:solidFill>
            <a:srgbClr val="FFD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398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87A37D-19BE-47CD-8198-85AED03758C9}"/>
              </a:ext>
            </a:extLst>
          </p:cNvPr>
          <p:cNvSpPr/>
          <p:nvPr/>
        </p:nvSpPr>
        <p:spPr>
          <a:xfrm>
            <a:off x="958518" y="1752131"/>
            <a:ext cx="5105398" cy="1159644"/>
          </a:xfrm>
          <a:prstGeom prst="round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Highlight achievements made by State Govts.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8C1A9B8-1929-42C7-A417-0F7EA7C659A8}"/>
              </a:ext>
            </a:extLst>
          </p:cNvPr>
          <p:cNvSpPr/>
          <p:nvPr/>
        </p:nvSpPr>
        <p:spPr>
          <a:xfrm>
            <a:off x="956901" y="3108608"/>
            <a:ext cx="5105398" cy="1159644"/>
          </a:xfrm>
          <a:prstGeom prst="round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Foster Competitiveness amongst State Govts.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E7FB570-1581-4A9D-B46E-D583718DA622}"/>
              </a:ext>
            </a:extLst>
          </p:cNvPr>
          <p:cNvSpPr/>
          <p:nvPr/>
        </p:nvSpPr>
        <p:spPr>
          <a:xfrm>
            <a:off x="1011630" y="4552097"/>
            <a:ext cx="5105398" cy="1159644"/>
          </a:xfrm>
          <a:prstGeom prst="round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Facilitate learning of best practices</a:t>
            </a:r>
          </a:p>
        </p:txBody>
      </p:sp>
      <p:sp>
        <p:nvSpPr>
          <p:cNvPr id="24" name="Freeform 28">
            <a:extLst>
              <a:ext uri="{FF2B5EF4-FFF2-40B4-BE49-F238E27FC236}">
                <a16:creationId xmlns:a16="http://schemas.microsoft.com/office/drawing/2014/main" id="{EB5BCDBB-E7EB-4F8A-89AC-899624BAA82C}"/>
              </a:ext>
            </a:extLst>
          </p:cNvPr>
          <p:cNvSpPr>
            <a:spLocks noEditPoints="1"/>
          </p:cNvSpPr>
          <p:nvPr/>
        </p:nvSpPr>
        <p:spPr bwMode="auto">
          <a:xfrm>
            <a:off x="90818" y="3137056"/>
            <a:ext cx="1076284" cy="1252406"/>
          </a:xfrm>
          <a:custGeom>
            <a:avLst/>
            <a:gdLst>
              <a:gd name="T0" fmla="*/ 528 w 604"/>
              <a:gd name="T1" fmla="*/ 417 h 604"/>
              <a:gd name="T2" fmla="*/ 560 w 604"/>
              <a:gd name="T3" fmla="*/ 403 h 604"/>
              <a:gd name="T4" fmla="*/ 601 w 604"/>
              <a:gd name="T5" fmla="*/ 379 h 604"/>
              <a:gd name="T6" fmla="*/ 589 w 604"/>
              <a:gd name="T7" fmla="*/ 327 h 604"/>
              <a:gd name="T8" fmla="*/ 555 w 604"/>
              <a:gd name="T9" fmla="*/ 289 h 604"/>
              <a:gd name="T10" fmla="*/ 575 w 604"/>
              <a:gd name="T11" fmla="*/ 261 h 604"/>
              <a:gd name="T12" fmla="*/ 599 w 604"/>
              <a:gd name="T13" fmla="*/ 219 h 604"/>
              <a:gd name="T14" fmla="*/ 563 w 604"/>
              <a:gd name="T15" fmla="*/ 180 h 604"/>
              <a:gd name="T16" fmla="*/ 514 w 604"/>
              <a:gd name="T17" fmla="*/ 164 h 604"/>
              <a:gd name="T18" fmla="*/ 518 w 604"/>
              <a:gd name="T19" fmla="*/ 130 h 604"/>
              <a:gd name="T20" fmla="*/ 518 w 604"/>
              <a:gd name="T21" fmla="*/ 83 h 604"/>
              <a:gd name="T22" fmla="*/ 467 w 604"/>
              <a:gd name="T23" fmla="*/ 66 h 604"/>
              <a:gd name="T24" fmla="*/ 431 w 604"/>
              <a:gd name="T25" fmla="*/ 85 h 604"/>
              <a:gd name="T26" fmla="*/ 404 w 604"/>
              <a:gd name="T27" fmla="*/ 46 h 604"/>
              <a:gd name="T28" fmla="*/ 379 w 604"/>
              <a:gd name="T29" fmla="*/ 3 h 604"/>
              <a:gd name="T30" fmla="*/ 327 w 604"/>
              <a:gd name="T31" fmla="*/ 15 h 604"/>
              <a:gd name="T32" fmla="*/ 289 w 604"/>
              <a:gd name="T33" fmla="*/ 49 h 604"/>
              <a:gd name="T34" fmla="*/ 261 w 604"/>
              <a:gd name="T35" fmla="*/ 29 h 604"/>
              <a:gd name="T36" fmla="*/ 219 w 604"/>
              <a:gd name="T37" fmla="*/ 5 h 604"/>
              <a:gd name="T38" fmla="*/ 180 w 604"/>
              <a:gd name="T39" fmla="*/ 41 h 604"/>
              <a:gd name="T40" fmla="*/ 164 w 604"/>
              <a:gd name="T41" fmla="*/ 90 h 604"/>
              <a:gd name="T42" fmla="*/ 130 w 604"/>
              <a:gd name="T43" fmla="*/ 86 h 604"/>
              <a:gd name="T44" fmla="*/ 81 w 604"/>
              <a:gd name="T45" fmla="*/ 87 h 604"/>
              <a:gd name="T46" fmla="*/ 66 w 604"/>
              <a:gd name="T47" fmla="*/ 137 h 604"/>
              <a:gd name="T48" fmla="*/ 76 w 604"/>
              <a:gd name="T49" fmla="*/ 188 h 604"/>
              <a:gd name="T50" fmla="*/ 44 w 604"/>
              <a:gd name="T51" fmla="*/ 201 h 604"/>
              <a:gd name="T52" fmla="*/ 3 w 604"/>
              <a:gd name="T53" fmla="*/ 225 h 604"/>
              <a:gd name="T54" fmla="*/ 15 w 604"/>
              <a:gd name="T55" fmla="*/ 277 h 604"/>
              <a:gd name="T56" fmla="*/ 49 w 604"/>
              <a:gd name="T57" fmla="*/ 315 h 604"/>
              <a:gd name="T58" fmla="*/ 29 w 604"/>
              <a:gd name="T59" fmla="*/ 343 h 604"/>
              <a:gd name="T60" fmla="*/ 5 w 604"/>
              <a:gd name="T61" fmla="*/ 385 h 604"/>
              <a:gd name="T62" fmla="*/ 41 w 604"/>
              <a:gd name="T63" fmla="*/ 424 h 604"/>
              <a:gd name="T64" fmla="*/ 90 w 604"/>
              <a:gd name="T65" fmla="*/ 440 h 604"/>
              <a:gd name="T66" fmla="*/ 86 w 604"/>
              <a:gd name="T67" fmla="*/ 475 h 604"/>
              <a:gd name="T68" fmla="*/ 86 w 604"/>
              <a:gd name="T69" fmla="*/ 523 h 604"/>
              <a:gd name="T70" fmla="*/ 137 w 604"/>
              <a:gd name="T71" fmla="*/ 538 h 604"/>
              <a:gd name="T72" fmla="*/ 187 w 604"/>
              <a:gd name="T73" fmla="*/ 528 h 604"/>
              <a:gd name="T74" fmla="*/ 201 w 604"/>
              <a:gd name="T75" fmla="*/ 560 h 604"/>
              <a:gd name="T76" fmla="*/ 225 w 604"/>
              <a:gd name="T77" fmla="*/ 601 h 604"/>
              <a:gd name="T78" fmla="*/ 277 w 604"/>
              <a:gd name="T79" fmla="*/ 589 h 604"/>
              <a:gd name="T80" fmla="*/ 315 w 604"/>
              <a:gd name="T81" fmla="*/ 555 h 604"/>
              <a:gd name="T82" fmla="*/ 343 w 604"/>
              <a:gd name="T83" fmla="*/ 576 h 604"/>
              <a:gd name="T84" fmla="*/ 385 w 604"/>
              <a:gd name="T85" fmla="*/ 599 h 604"/>
              <a:gd name="T86" fmla="*/ 424 w 604"/>
              <a:gd name="T87" fmla="*/ 563 h 604"/>
              <a:gd name="T88" fmla="*/ 440 w 604"/>
              <a:gd name="T89" fmla="*/ 515 h 604"/>
              <a:gd name="T90" fmla="*/ 475 w 604"/>
              <a:gd name="T91" fmla="*/ 518 h 604"/>
              <a:gd name="T92" fmla="*/ 523 w 604"/>
              <a:gd name="T93" fmla="*/ 518 h 604"/>
              <a:gd name="T94" fmla="*/ 538 w 604"/>
              <a:gd name="T95" fmla="*/ 467 h 604"/>
              <a:gd name="T96" fmla="*/ 129 w 604"/>
              <a:gd name="T97" fmla="*/ 342 h 604"/>
              <a:gd name="T98" fmla="*/ 151 w 604"/>
              <a:gd name="T99" fmla="*/ 210 h 604"/>
              <a:gd name="T100" fmla="*/ 262 w 604"/>
              <a:gd name="T101" fmla="*/ 129 h 604"/>
              <a:gd name="T102" fmla="*/ 394 w 604"/>
              <a:gd name="T103" fmla="*/ 151 h 604"/>
              <a:gd name="T104" fmla="*/ 475 w 604"/>
              <a:gd name="T105" fmla="*/ 262 h 604"/>
              <a:gd name="T106" fmla="*/ 454 w 604"/>
              <a:gd name="T107" fmla="*/ 394 h 604"/>
              <a:gd name="T108" fmla="*/ 342 w 604"/>
              <a:gd name="T109" fmla="*/ 475 h 604"/>
              <a:gd name="T110" fmla="*/ 210 w 604"/>
              <a:gd name="T111" fmla="*/ 45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4" h="604">
                <a:moveTo>
                  <a:pt x="535" y="463"/>
                </a:moveTo>
                <a:lnTo>
                  <a:pt x="530" y="458"/>
                </a:lnTo>
                <a:lnTo>
                  <a:pt x="528" y="451"/>
                </a:lnTo>
                <a:lnTo>
                  <a:pt x="527" y="445"/>
                </a:lnTo>
                <a:lnTo>
                  <a:pt x="526" y="437"/>
                </a:lnTo>
                <a:lnTo>
                  <a:pt x="526" y="429"/>
                </a:lnTo>
                <a:lnTo>
                  <a:pt x="527" y="423"/>
                </a:lnTo>
                <a:lnTo>
                  <a:pt x="528" y="417"/>
                </a:lnTo>
                <a:lnTo>
                  <a:pt x="529" y="413"/>
                </a:lnTo>
                <a:lnTo>
                  <a:pt x="531" y="410"/>
                </a:lnTo>
                <a:lnTo>
                  <a:pt x="535" y="408"/>
                </a:lnTo>
                <a:lnTo>
                  <a:pt x="538" y="405"/>
                </a:lnTo>
                <a:lnTo>
                  <a:pt x="543" y="404"/>
                </a:lnTo>
                <a:lnTo>
                  <a:pt x="548" y="403"/>
                </a:lnTo>
                <a:lnTo>
                  <a:pt x="553" y="403"/>
                </a:lnTo>
                <a:lnTo>
                  <a:pt x="560" y="403"/>
                </a:lnTo>
                <a:lnTo>
                  <a:pt x="565" y="404"/>
                </a:lnTo>
                <a:lnTo>
                  <a:pt x="572" y="404"/>
                </a:lnTo>
                <a:lnTo>
                  <a:pt x="577" y="403"/>
                </a:lnTo>
                <a:lnTo>
                  <a:pt x="583" y="401"/>
                </a:lnTo>
                <a:lnTo>
                  <a:pt x="588" y="398"/>
                </a:lnTo>
                <a:lnTo>
                  <a:pt x="593" y="392"/>
                </a:lnTo>
                <a:lnTo>
                  <a:pt x="598" y="386"/>
                </a:lnTo>
                <a:lnTo>
                  <a:pt x="601" y="379"/>
                </a:lnTo>
                <a:lnTo>
                  <a:pt x="603" y="372"/>
                </a:lnTo>
                <a:lnTo>
                  <a:pt x="604" y="363"/>
                </a:lnTo>
                <a:lnTo>
                  <a:pt x="604" y="355"/>
                </a:lnTo>
                <a:lnTo>
                  <a:pt x="603" y="348"/>
                </a:lnTo>
                <a:lnTo>
                  <a:pt x="601" y="341"/>
                </a:lnTo>
                <a:lnTo>
                  <a:pt x="598" y="336"/>
                </a:lnTo>
                <a:lnTo>
                  <a:pt x="594" y="330"/>
                </a:lnTo>
                <a:lnTo>
                  <a:pt x="589" y="327"/>
                </a:lnTo>
                <a:lnTo>
                  <a:pt x="584" y="325"/>
                </a:lnTo>
                <a:lnTo>
                  <a:pt x="578" y="323"/>
                </a:lnTo>
                <a:lnTo>
                  <a:pt x="573" y="318"/>
                </a:lnTo>
                <a:lnTo>
                  <a:pt x="567" y="313"/>
                </a:lnTo>
                <a:lnTo>
                  <a:pt x="563" y="306"/>
                </a:lnTo>
                <a:lnTo>
                  <a:pt x="560" y="301"/>
                </a:lnTo>
                <a:lnTo>
                  <a:pt x="556" y="294"/>
                </a:lnTo>
                <a:lnTo>
                  <a:pt x="555" y="289"/>
                </a:lnTo>
                <a:lnTo>
                  <a:pt x="554" y="285"/>
                </a:lnTo>
                <a:lnTo>
                  <a:pt x="554" y="281"/>
                </a:lnTo>
                <a:lnTo>
                  <a:pt x="555" y="277"/>
                </a:lnTo>
                <a:lnTo>
                  <a:pt x="559" y="274"/>
                </a:lnTo>
                <a:lnTo>
                  <a:pt x="562" y="271"/>
                </a:lnTo>
                <a:lnTo>
                  <a:pt x="565" y="266"/>
                </a:lnTo>
                <a:lnTo>
                  <a:pt x="571" y="264"/>
                </a:lnTo>
                <a:lnTo>
                  <a:pt x="575" y="261"/>
                </a:lnTo>
                <a:lnTo>
                  <a:pt x="581" y="259"/>
                </a:lnTo>
                <a:lnTo>
                  <a:pt x="587" y="256"/>
                </a:lnTo>
                <a:lnTo>
                  <a:pt x="591" y="252"/>
                </a:lnTo>
                <a:lnTo>
                  <a:pt x="594" y="248"/>
                </a:lnTo>
                <a:lnTo>
                  <a:pt x="598" y="241"/>
                </a:lnTo>
                <a:lnTo>
                  <a:pt x="599" y="235"/>
                </a:lnTo>
                <a:lnTo>
                  <a:pt x="600" y="227"/>
                </a:lnTo>
                <a:lnTo>
                  <a:pt x="599" y="219"/>
                </a:lnTo>
                <a:lnTo>
                  <a:pt x="598" y="212"/>
                </a:lnTo>
                <a:lnTo>
                  <a:pt x="594" y="204"/>
                </a:lnTo>
                <a:lnTo>
                  <a:pt x="590" y="197"/>
                </a:lnTo>
                <a:lnTo>
                  <a:pt x="586" y="191"/>
                </a:lnTo>
                <a:lnTo>
                  <a:pt x="580" y="187"/>
                </a:lnTo>
                <a:lnTo>
                  <a:pt x="575" y="184"/>
                </a:lnTo>
                <a:lnTo>
                  <a:pt x="569" y="181"/>
                </a:lnTo>
                <a:lnTo>
                  <a:pt x="563" y="180"/>
                </a:lnTo>
                <a:lnTo>
                  <a:pt x="558" y="181"/>
                </a:lnTo>
                <a:lnTo>
                  <a:pt x="551" y="183"/>
                </a:lnTo>
                <a:lnTo>
                  <a:pt x="544" y="181"/>
                </a:lnTo>
                <a:lnTo>
                  <a:pt x="537" y="179"/>
                </a:lnTo>
                <a:lnTo>
                  <a:pt x="530" y="176"/>
                </a:lnTo>
                <a:lnTo>
                  <a:pt x="524" y="172"/>
                </a:lnTo>
                <a:lnTo>
                  <a:pt x="518" y="168"/>
                </a:lnTo>
                <a:lnTo>
                  <a:pt x="514" y="164"/>
                </a:lnTo>
                <a:lnTo>
                  <a:pt x="512" y="161"/>
                </a:lnTo>
                <a:lnTo>
                  <a:pt x="510" y="158"/>
                </a:lnTo>
                <a:lnTo>
                  <a:pt x="510" y="154"/>
                </a:lnTo>
                <a:lnTo>
                  <a:pt x="510" y="150"/>
                </a:lnTo>
                <a:lnTo>
                  <a:pt x="511" y="144"/>
                </a:lnTo>
                <a:lnTo>
                  <a:pt x="513" y="140"/>
                </a:lnTo>
                <a:lnTo>
                  <a:pt x="515" y="135"/>
                </a:lnTo>
                <a:lnTo>
                  <a:pt x="518" y="130"/>
                </a:lnTo>
                <a:lnTo>
                  <a:pt x="522" y="125"/>
                </a:lnTo>
                <a:lnTo>
                  <a:pt x="526" y="121"/>
                </a:lnTo>
                <a:lnTo>
                  <a:pt x="527" y="115"/>
                </a:lnTo>
                <a:lnTo>
                  <a:pt x="528" y="109"/>
                </a:lnTo>
                <a:lnTo>
                  <a:pt x="527" y="102"/>
                </a:lnTo>
                <a:lnTo>
                  <a:pt x="526" y="96"/>
                </a:lnTo>
                <a:lnTo>
                  <a:pt x="523" y="88"/>
                </a:lnTo>
                <a:lnTo>
                  <a:pt x="518" y="83"/>
                </a:lnTo>
                <a:lnTo>
                  <a:pt x="512" y="76"/>
                </a:lnTo>
                <a:lnTo>
                  <a:pt x="506" y="71"/>
                </a:lnTo>
                <a:lnTo>
                  <a:pt x="499" y="67"/>
                </a:lnTo>
                <a:lnTo>
                  <a:pt x="492" y="64"/>
                </a:lnTo>
                <a:lnTo>
                  <a:pt x="486" y="63"/>
                </a:lnTo>
                <a:lnTo>
                  <a:pt x="479" y="63"/>
                </a:lnTo>
                <a:lnTo>
                  <a:pt x="473" y="64"/>
                </a:lnTo>
                <a:lnTo>
                  <a:pt x="467" y="66"/>
                </a:lnTo>
                <a:lnTo>
                  <a:pt x="463" y="71"/>
                </a:lnTo>
                <a:lnTo>
                  <a:pt x="459" y="74"/>
                </a:lnTo>
                <a:lnTo>
                  <a:pt x="453" y="78"/>
                </a:lnTo>
                <a:lnTo>
                  <a:pt x="449" y="80"/>
                </a:lnTo>
                <a:lnTo>
                  <a:pt x="444" y="83"/>
                </a:lnTo>
                <a:lnTo>
                  <a:pt x="439" y="84"/>
                </a:lnTo>
                <a:lnTo>
                  <a:pt x="435" y="85"/>
                </a:lnTo>
                <a:lnTo>
                  <a:pt x="431" y="85"/>
                </a:lnTo>
                <a:lnTo>
                  <a:pt x="428" y="83"/>
                </a:lnTo>
                <a:lnTo>
                  <a:pt x="424" y="80"/>
                </a:lnTo>
                <a:lnTo>
                  <a:pt x="421" y="76"/>
                </a:lnTo>
                <a:lnTo>
                  <a:pt x="416" y="72"/>
                </a:lnTo>
                <a:lnTo>
                  <a:pt x="412" y="65"/>
                </a:lnTo>
                <a:lnTo>
                  <a:pt x="408" y="59"/>
                </a:lnTo>
                <a:lnTo>
                  <a:pt x="405" y="52"/>
                </a:lnTo>
                <a:lnTo>
                  <a:pt x="404" y="46"/>
                </a:lnTo>
                <a:lnTo>
                  <a:pt x="404" y="39"/>
                </a:lnTo>
                <a:lnTo>
                  <a:pt x="404" y="34"/>
                </a:lnTo>
                <a:lnTo>
                  <a:pt x="403" y="27"/>
                </a:lnTo>
                <a:lnTo>
                  <a:pt x="401" y="22"/>
                </a:lnTo>
                <a:lnTo>
                  <a:pt x="397" y="16"/>
                </a:lnTo>
                <a:lnTo>
                  <a:pt x="392" y="11"/>
                </a:lnTo>
                <a:lnTo>
                  <a:pt x="386" y="7"/>
                </a:lnTo>
                <a:lnTo>
                  <a:pt x="379" y="3"/>
                </a:lnTo>
                <a:lnTo>
                  <a:pt x="372" y="1"/>
                </a:lnTo>
                <a:lnTo>
                  <a:pt x="363" y="0"/>
                </a:lnTo>
                <a:lnTo>
                  <a:pt x="355" y="0"/>
                </a:lnTo>
                <a:lnTo>
                  <a:pt x="348" y="1"/>
                </a:lnTo>
                <a:lnTo>
                  <a:pt x="341" y="3"/>
                </a:lnTo>
                <a:lnTo>
                  <a:pt x="336" y="6"/>
                </a:lnTo>
                <a:lnTo>
                  <a:pt x="330" y="11"/>
                </a:lnTo>
                <a:lnTo>
                  <a:pt x="327" y="15"/>
                </a:lnTo>
                <a:lnTo>
                  <a:pt x="325" y="21"/>
                </a:lnTo>
                <a:lnTo>
                  <a:pt x="323" y="27"/>
                </a:lnTo>
                <a:lnTo>
                  <a:pt x="318" y="32"/>
                </a:lnTo>
                <a:lnTo>
                  <a:pt x="313" y="37"/>
                </a:lnTo>
                <a:lnTo>
                  <a:pt x="306" y="41"/>
                </a:lnTo>
                <a:lnTo>
                  <a:pt x="300" y="44"/>
                </a:lnTo>
                <a:lnTo>
                  <a:pt x="294" y="48"/>
                </a:lnTo>
                <a:lnTo>
                  <a:pt x="289" y="49"/>
                </a:lnTo>
                <a:lnTo>
                  <a:pt x="285" y="50"/>
                </a:lnTo>
                <a:lnTo>
                  <a:pt x="281" y="50"/>
                </a:lnTo>
                <a:lnTo>
                  <a:pt x="277" y="49"/>
                </a:lnTo>
                <a:lnTo>
                  <a:pt x="274" y="47"/>
                </a:lnTo>
                <a:lnTo>
                  <a:pt x="271" y="43"/>
                </a:lnTo>
                <a:lnTo>
                  <a:pt x="266" y="39"/>
                </a:lnTo>
                <a:lnTo>
                  <a:pt x="264" y="35"/>
                </a:lnTo>
                <a:lnTo>
                  <a:pt x="261" y="29"/>
                </a:lnTo>
                <a:lnTo>
                  <a:pt x="259" y="24"/>
                </a:lnTo>
                <a:lnTo>
                  <a:pt x="256" y="18"/>
                </a:lnTo>
                <a:lnTo>
                  <a:pt x="252" y="13"/>
                </a:lnTo>
                <a:lnTo>
                  <a:pt x="248" y="10"/>
                </a:lnTo>
                <a:lnTo>
                  <a:pt x="241" y="6"/>
                </a:lnTo>
                <a:lnTo>
                  <a:pt x="235" y="5"/>
                </a:lnTo>
                <a:lnTo>
                  <a:pt x="227" y="4"/>
                </a:lnTo>
                <a:lnTo>
                  <a:pt x="219" y="5"/>
                </a:lnTo>
                <a:lnTo>
                  <a:pt x="212" y="7"/>
                </a:lnTo>
                <a:lnTo>
                  <a:pt x="204" y="10"/>
                </a:lnTo>
                <a:lnTo>
                  <a:pt x="197" y="14"/>
                </a:lnTo>
                <a:lnTo>
                  <a:pt x="191" y="18"/>
                </a:lnTo>
                <a:lnTo>
                  <a:pt x="187" y="24"/>
                </a:lnTo>
                <a:lnTo>
                  <a:pt x="183" y="29"/>
                </a:lnTo>
                <a:lnTo>
                  <a:pt x="181" y="36"/>
                </a:lnTo>
                <a:lnTo>
                  <a:pt x="180" y="41"/>
                </a:lnTo>
                <a:lnTo>
                  <a:pt x="181" y="48"/>
                </a:lnTo>
                <a:lnTo>
                  <a:pt x="183" y="53"/>
                </a:lnTo>
                <a:lnTo>
                  <a:pt x="181" y="60"/>
                </a:lnTo>
                <a:lnTo>
                  <a:pt x="179" y="67"/>
                </a:lnTo>
                <a:lnTo>
                  <a:pt x="176" y="74"/>
                </a:lnTo>
                <a:lnTo>
                  <a:pt x="172" y="80"/>
                </a:lnTo>
                <a:lnTo>
                  <a:pt x="168" y="86"/>
                </a:lnTo>
                <a:lnTo>
                  <a:pt x="164" y="90"/>
                </a:lnTo>
                <a:lnTo>
                  <a:pt x="161" y="92"/>
                </a:lnTo>
                <a:lnTo>
                  <a:pt x="158" y="94"/>
                </a:lnTo>
                <a:lnTo>
                  <a:pt x="154" y="94"/>
                </a:lnTo>
                <a:lnTo>
                  <a:pt x="150" y="94"/>
                </a:lnTo>
                <a:lnTo>
                  <a:pt x="144" y="93"/>
                </a:lnTo>
                <a:lnTo>
                  <a:pt x="140" y="92"/>
                </a:lnTo>
                <a:lnTo>
                  <a:pt x="135" y="89"/>
                </a:lnTo>
                <a:lnTo>
                  <a:pt x="130" y="86"/>
                </a:lnTo>
                <a:lnTo>
                  <a:pt x="125" y="83"/>
                </a:lnTo>
                <a:lnTo>
                  <a:pt x="121" y="79"/>
                </a:lnTo>
                <a:lnTo>
                  <a:pt x="115" y="77"/>
                </a:lnTo>
                <a:lnTo>
                  <a:pt x="109" y="76"/>
                </a:lnTo>
                <a:lnTo>
                  <a:pt x="102" y="77"/>
                </a:lnTo>
                <a:lnTo>
                  <a:pt x="96" y="79"/>
                </a:lnTo>
                <a:lnTo>
                  <a:pt x="88" y="83"/>
                </a:lnTo>
                <a:lnTo>
                  <a:pt x="81" y="87"/>
                </a:lnTo>
                <a:lnTo>
                  <a:pt x="76" y="92"/>
                </a:lnTo>
                <a:lnTo>
                  <a:pt x="71" y="99"/>
                </a:lnTo>
                <a:lnTo>
                  <a:pt x="67" y="105"/>
                </a:lnTo>
                <a:lnTo>
                  <a:pt x="64" y="112"/>
                </a:lnTo>
                <a:lnTo>
                  <a:pt x="63" y="119"/>
                </a:lnTo>
                <a:lnTo>
                  <a:pt x="63" y="126"/>
                </a:lnTo>
                <a:lnTo>
                  <a:pt x="64" y="131"/>
                </a:lnTo>
                <a:lnTo>
                  <a:pt x="66" y="137"/>
                </a:lnTo>
                <a:lnTo>
                  <a:pt x="69" y="142"/>
                </a:lnTo>
                <a:lnTo>
                  <a:pt x="74" y="147"/>
                </a:lnTo>
                <a:lnTo>
                  <a:pt x="76" y="153"/>
                </a:lnTo>
                <a:lnTo>
                  <a:pt x="78" y="161"/>
                </a:lnTo>
                <a:lnTo>
                  <a:pt x="78" y="167"/>
                </a:lnTo>
                <a:lnTo>
                  <a:pt x="78" y="175"/>
                </a:lnTo>
                <a:lnTo>
                  <a:pt x="77" y="181"/>
                </a:lnTo>
                <a:lnTo>
                  <a:pt x="76" y="188"/>
                </a:lnTo>
                <a:lnTo>
                  <a:pt x="75" y="191"/>
                </a:lnTo>
                <a:lnTo>
                  <a:pt x="73" y="194"/>
                </a:lnTo>
                <a:lnTo>
                  <a:pt x="69" y="197"/>
                </a:lnTo>
                <a:lnTo>
                  <a:pt x="66" y="199"/>
                </a:lnTo>
                <a:lnTo>
                  <a:pt x="62" y="200"/>
                </a:lnTo>
                <a:lnTo>
                  <a:pt x="56" y="201"/>
                </a:lnTo>
                <a:lnTo>
                  <a:pt x="51" y="202"/>
                </a:lnTo>
                <a:lnTo>
                  <a:pt x="44" y="201"/>
                </a:lnTo>
                <a:lnTo>
                  <a:pt x="39" y="200"/>
                </a:lnTo>
                <a:lnTo>
                  <a:pt x="33" y="200"/>
                </a:lnTo>
                <a:lnTo>
                  <a:pt x="27" y="201"/>
                </a:lnTo>
                <a:lnTo>
                  <a:pt x="22" y="203"/>
                </a:lnTo>
                <a:lnTo>
                  <a:pt x="16" y="208"/>
                </a:lnTo>
                <a:lnTo>
                  <a:pt x="11" y="212"/>
                </a:lnTo>
                <a:lnTo>
                  <a:pt x="6" y="218"/>
                </a:lnTo>
                <a:lnTo>
                  <a:pt x="3" y="225"/>
                </a:lnTo>
                <a:lnTo>
                  <a:pt x="1" y="234"/>
                </a:lnTo>
                <a:lnTo>
                  <a:pt x="0" y="241"/>
                </a:lnTo>
                <a:lnTo>
                  <a:pt x="0" y="249"/>
                </a:lnTo>
                <a:lnTo>
                  <a:pt x="1" y="256"/>
                </a:lnTo>
                <a:lnTo>
                  <a:pt x="3" y="263"/>
                </a:lnTo>
                <a:lnTo>
                  <a:pt x="6" y="269"/>
                </a:lnTo>
                <a:lnTo>
                  <a:pt x="11" y="274"/>
                </a:lnTo>
                <a:lnTo>
                  <a:pt x="15" y="277"/>
                </a:lnTo>
                <a:lnTo>
                  <a:pt x="21" y="279"/>
                </a:lnTo>
                <a:lnTo>
                  <a:pt x="27" y="281"/>
                </a:lnTo>
                <a:lnTo>
                  <a:pt x="33" y="286"/>
                </a:lnTo>
                <a:lnTo>
                  <a:pt x="37" y="291"/>
                </a:lnTo>
                <a:lnTo>
                  <a:pt x="41" y="298"/>
                </a:lnTo>
                <a:lnTo>
                  <a:pt x="44" y="304"/>
                </a:lnTo>
                <a:lnTo>
                  <a:pt x="48" y="310"/>
                </a:lnTo>
                <a:lnTo>
                  <a:pt x="49" y="315"/>
                </a:lnTo>
                <a:lnTo>
                  <a:pt x="50" y="319"/>
                </a:lnTo>
                <a:lnTo>
                  <a:pt x="50" y="324"/>
                </a:lnTo>
                <a:lnTo>
                  <a:pt x="49" y="327"/>
                </a:lnTo>
                <a:lnTo>
                  <a:pt x="46" y="330"/>
                </a:lnTo>
                <a:lnTo>
                  <a:pt x="42" y="335"/>
                </a:lnTo>
                <a:lnTo>
                  <a:pt x="39" y="338"/>
                </a:lnTo>
                <a:lnTo>
                  <a:pt x="34" y="341"/>
                </a:lnTo>
                <a:lnTo>
                  <a:pt x="29" y="343"/>
                </a:lnTo>
                <a:lnTo>
                  <a:pt x="23" y="346"/>
                </a:lnTo>
                <a:lnTo>
                  <a:pt x="17" y="348"/>
                </a:lnTo>
                <a:lnTo>
                  <a:pt x="13" y="352"/>
                </a:lnTo>
                <a:lnTo>
                  <a:pt x="10" y="358"/>
                </a:lnTo>
                <a:lnTo>
                  <a:pt x="6" y="363"/>
                </a:lnTo>
                <a:lnTo>
                  <a:pt x="5" y="369"/>
                </a:lnTo>
                <a:lnTo>
                  <a:pt x="4" y="377"/>
                </a:lnTo>
                <a:lnTo>
                  <a:pt x="5" y="385"/>
                </a:lnTo>
                <a:lnTo>
                  <a:pt x="6" y="393"/>
                </a:lnTo>
                <a:lnTo>
                  <a:pt x="10" y="401"/>
                </a:lnTo>
                <a:lnTo>
                  <a:pt x="14" y="408"/>
                </a:lnTo>
                <a:lnTo>
                  <a:pt x="18" y="413"/>
                </a:lnTo>
                <a:lnTo>
                  <a:pt x="24" y="418"/>
                </a:lnTo>
                <a:lnTo>
                  <a:pt x="29" y="422"/>
                </a:lnTo>
                <a:lnTo>
                  <a:pt x="35" y="424"/>
                </a:lnTo>
                <a:lnTo>
                  <a:pt x="41" y="424"/>
                </a:lnTo>
                <a:lnTo>
                  <a:pt x="47" y="423"/>
                </a:lnTo>
                <a:lnTo>
                  <a:pt x="53" y="423"/>
                </a:lnTo>
                <a:lnTo>
                  <a:pt x="60" y="423"/>
                </a:lnTo>
                <a:lnTo>
                  <a:pt x="67" y="426"/>
                </a:lnTo>
                <a:lnTo>
                  <a:pt x="74" y="428"/>
                </a:lnTo>
                <a:lnTo>
                  <a:pt x="80" y="433"/>
                </a:lnTo>
                <a:lnTo>
                  <a:pt x="86" y="437"/>
                </a:lnTo>
                <a:lnTo>
                  <a:pt x="90" y="440"/>
                </a:lnTo>
                <a:lnTo>
                  <a:pt x="92" y="443"/>
                </a:lnTo>
                <a:lnTo>
                  <a:pt x="94" y="447"/>
                </a:lnTo>
                <a:lnTo>
                  <a:pt x="94" y="451"/>
                </a:lnTo>
                <a:lnTo>
                  <a:pt x="94" y="455"/>
                </a:lnTo>
                <a:lnTo>
                  <a:pt x="93" y="460"/>
                </a:lnTo>
                <a:lnTo>
                  <a:pt x="92" y="465"/>
                </a:lnTo>
                <a:lnTo>
                  <a:pt x="89" y="470"/>
                </a:lnTo>
                <a:lnTo>
                  <a:pt x="86" y="475"/>
                </a:lnTo>
                <a:lnTo>
                  <a:pt x="83" y="479"/>
                </a:lnTo>
                <a:lnTo>
                  <a:pt x="79" y="484"/>
                </a:lnTo>
                <a:lnTo>
                  <a:pt x="77" y="490"/>
                </a:lnTo>
                <a:lnTo>
                  <a:pt x="76" y="496"/>
                </a:lnTo>
                <a:lnTo>
                  <a:pt x="77" y="502"/>
                </a:lnTo>
                <a:lnTo>
                  <a:pt x="79" y="510"/>
                </a:lnTo>
                <a:lnTo>
                  <a:pt x="81" y="516"/>
                </a:lnTo>
                <a:lnTo>
                  <a:pt x="86" y="523"/>
                </a:lnTo>
                <a:lnTo>
                  <a:pt x="92" y="528"/>
                </a:lnTo>
                <a:lnTo>
                  <a:pt x="98" y="534"/>
                </a:lnTo>
                <a:lnTo>
                  <a:pt x="105" y="538"/>
                </a:lnTo>
                <a:lnTo>
                  <a:pt x="112" y="540"/>
                </a:lnTo>
                <a:lnTo>
                  <a:pt x="118" y="541"/>
                </a:lnTo>
                <a:lnTo>
                  <a:pt x="125" y="542"/>
                </a:lnTo>
                <a:lnTo>
                  <a:pt x="131" y="541"/>
                </a:lnTo>
                <a:lnTo>
                  <a:pt x="137" y="538"/>
                </a:lnTo>
                <a:lnTo>
                  <a:pt x="141" y="535"/>
                </a:lnTo>
                <a:lnTo>
                  <a:pt x="147" y="530"/>
                </a:lnTo>
                <a:lnTo>
                  <a:pt x="153" y="528"/>
                </a:lnTo>
                <a:lnTo>
                  <a:pt x="160" y="527"/>
                </a:lnTo>
                <a:lnTo>
                  <a:pt x="167" y="526"/>
                </a:lnTo>
                <a:lnTo>
                  <a:pt x="175" y="526"/>
                </a:lnTo>
                <a:lnTo>
                  <a:pt x="181" y="527"/>
                </a:lnTo>
                <a:lnTo>
                  <a:pt x="187" y="528"/>
                </a:lnTo>
                <a:lnTo>
                  <a:pt x="191" y="529"/>
                </a:lnTo>
                <a:lnTo>
                  <a:pt x="194" y="531"/>
                </a:lnTo>
                <a:lnTo>
                  <a:pt x="197" y="535"/>
                </a:lnTo>
                <a:lnTo>
                  <a:pt x="199" y="538"/>
                </a:lnTo>
                <a:lnTo>
                  <a:pt x="200" y="543"/>
                </a:lnTo>
                <a:lnTo>
                  <a:pt x="201" y="548"/>
                </a:lnTo>
                <a:lnTo>
                  <a:pt x="201" y="553"/>
                </a:lnTo>
                <a:lnTo>
                  <a:pt x="201" y="560"/>
                </a:lnTo>
                <a:lnTo>
                  <a:pt x="200" y="565"/>
                </a:lnTo>
                <a:lnTo>
                  <a:pt x="200" y="572"/>
                </a:lnTo>
                <a:lnTo>
                  <a:pt x="201" y="577"/>
                </a:lnTo>
                <a:lnTo>
                  <a:pt x="203" y="583"/>
                </a:lnTo>
                <a:lnTo>
                  <a:pt x="208" y="588"/>
                </a:lnTo>
                <a:lnTo>
                  <a:pt x="212" y="593"/>
                </a:lnTo>
                <a:lnTo>
                  <a:pt x="218" y="598"/>
                </a:lnTo>
                <a:lnTo>
                  <a:pt x="225" y="601"/>
                </a:lnTo>
                <a:lnTo>
                  <a:pt x="234" y="603"/>
                </a:lnTo>
                <a:lnTo>
                  <a:pt x="241" y="604"/>
                </a:lnTo>
                <a:lnTo>
                  <a:pt x="249" y="604"/>
                </a:lnTo>
                <a:lnTo>
                  <a:pt x="256" y="603"/>
                </a:lnTo>
                <a:lnTo>
                  <a:pt x="263" y="601"/>
                </a:lnTo>
                <a:lnTo>
                  <a:pt x="268" y="598"/>
                </a:lnTo>
                <a:lnTo>
                  <a:pt x="274" y="595"/>
                </a:lnTo>
                <a:lnTo>
                  <a:pt x="277" y="589"/>
                </a:lnTo>
                <a:lnTo>
                  <a:pt x="279" y="584"/>
                </a:lnTo>
                <a:lnTo>
                  <a:pt x="281" y="578"/>
                </a:lnTo>
                <a:lnTo>
                  <a:pt x="286" y="573"/>
                </a:lnTo>
                <a:lnTo>
                  <a:pt x="291" y="567"/>
                </a:lnTo>
                <a:lnTo>
                  <a:pt x="298" y="563"/>
                </a:lnTo>
                <a:lnTo>
                  <a:pt x="304" y="560"/>
                </a:lnTo>
                <a:lnTo>
                  <a:pt x="310" y="558"/>
                </a:lnTo>
                <a:lnTo>
                  <a:pt x="315" y="555"/>
                </a:lnTo>
                <a:lnTo>
                  <a:pt x="319" y="554"/>
                </a:lnTo>
                <a:lnTo>
                  <a:pt x="324" y="554"/>
                </a:lnTo>
                <a:lnTo>
                  <a:pt x="327" y="556"/>
                </a:lnTo>
                <a:lnTo>
                  <a:pt x="330" y="559"/>
                </a:lnTo>
                <a:lnTo>
                  <a:pt x="335" y="562"/>
                </a:lnTo>
                <a:lnTo>
                  <a:pt x="338" y="565"/>
                </a:lnTo>
                <a:lnTo>
                  <a:pt x="340" y="571"/>
                </a:lnTo>
                <a:lnTo>
                  <a:pt x="343" y="576"/>
                </a:lnTo>
                <a:lnTo>
                  <a:pt x="346" y="581"/>
                </a:lnTo>
                <a:lnTo>
                  <a:pt x="348" y="587"/>
                </a:lnTo>
                <a:lnTo>
                  <a:pt x="352" y="591"/>
                </a:lnTo>
                <a:lnTo>
                  <a:pt x="356" y="595"/>
                </a:lnTo>
                <a:lnTo>
                  <a:pt x="363" y="598"/>
                </a:lnTo>
                <a:lnTo>
                  <a:pt x="369" y="599"/>
                </a:lnTo>
                <a:lnTo>
                  <a:pt x="377" y="600"/>
                </a:lnTo>
                <a:lnTo>
                  <a:pt x="385" y="599"/>
                </a:lnTo>
                <a:lnTo>
                  <a:pt x="393" y="598"/>
                </a:lnTo>
                <a:lnTo>
                  <a:pt x="401" y="595"/>
                </a:lnTo>
                <a:lnTo>
                  <a:pt x="408" y="590"/>
                </a:lnTo>
                <a:lnTo>
                  <a:pt x="413" y="586"/>
                </a:lnTo>
                <a:lnTo>
                  <a:pt x="417" y="580"/>
                </a:lnTo>
                <a:lnTo>
                  <a:pt x="422" y="575"/>
                </a:lnTo>
                <a:lnTo>
                  <a:pt x="424" y="570"/>
                </a:lnTo>
                <a:lnTo>
                  <a:pt x="424" y="563"/>
                </a:lnTo>
                <a:lnTo>
                  <a:pt x="423" y="558"/>
                </a:lnTo>
                <a:lnTo>
                  <a:pt x="423" y="551"/>
                </a:lnTo>
                <a:lnTo>
                  <a:pt x="423" y="545"/>
                </a:lnTo>
                <a:lnTo>
                  <a:pt x="425" y="538"/>
                </a:lnTo>
                <a:lnTo>
                  <a:pt x="428" y="530"/>
                </a:lnTo>
                <a:lnTo>
                  <a:pt x="433" y="525"/>
                </a:lnTo>
                <a:lnTo>
                  <a:pt x="436" y="520"/>
                </a:lnTo>
                <a:lnTo>
                  <a:pt x="440" y="515"/>
                </a:lnTo>
                <a:lnTo>
                  <a:pt x="443" y="512"/>
                </a:lnTo>
                <a:lnTo>
                  <a:pt x="447" y="511"/>
                </a:lnTo>
                <a:lnTo>
                  <a:pt x="451" y="510"/>
                </a:lnTo>
                <a:lnTo>
                  <a:pt x="455" y="510"/>
                </a:lnTo>
                <a:lnTo>
                  <a:pt x="460" y="511"/>
                </a:lnTo>
                <a:lnTo>
                  <a:pt x="464" y="513"/>
                </a:lnTo>
                <a:lnTo>
                  <a:pt x="469" y="515"/>
                </a:lnTo>
                <a:lnTo>
                  <a:pt x="475" y="518"/>
                </a:lnTo>
                <a:lnTo>
                  <a:pt x="479" y="522"/>
                </a:lnTo>
                <a:lnTo>
                  <a:pt x="484" y="526"/>
                </a:lnTo>
                <a:lnTo>
                  <a:pt x="490" y="528"/>
                </a:lnTo>
                <a:lnTo>
                  <a:pt x="496" y="528"/>
                </a:lnTo>
                <a:lnTo>
                  <a:pt x="502" y="528"/>
                </a:lnTo>
                <a:lnTo>
                  <a:pt x="510" y="526"/>
                </a:lnTo>
                <a:lnTo>
                  <a:pt x="516" y="523"/>
                </a:lnTo>
                <a:lnTo>
                  <a:pt x="523" y="518"/>
                </a:lnTo>
                <a:lnTo>
                  <a:pt x="528" y="513"/>
                </a:lnTo>
                <a:lnTo>
                  <a:pt x="534" y="506"/>
                </a:lnTo>
                <a:lnTo>
                  <a:pt x="538" y="500"/>
                </a:lnTo>
                <a:lnTo>
                  <a:pt x="540" y="492"/>
                </a:lnTo>
                <a:lnTo>
                  <a:pt x="541" y="486"/>
                </a:lnTo>
                <a:lnTo>
                  <a:pt x="542" y="479"/>
                </a:lnTo>
                <a:lnTo>
                  <a:pt x="540" y="473"/>
                </a:lnTo>
                <a:lnTo>
                  <a:pt x="538" y="467"/>
                </a:lnTo>
                <a:lnTo>
                  <a:pt x="535" y="463"/>
                </a:lnTo>
                <a:close/>
                <a:moveTo>
                  <a:pt x="181" y="433"/>
                </a:moveTo>
                <a:lnTo>
                  <a:pt x="168" y="420"/>
                </a:lnTo>
                <a:lnTo>
                  <a:pt x="158" y="405"/>
                </a:lnTo>
                <a:lnTo>
                  <a:pt x="148" y="390"/>
                </a:lnTo>
                <a:lnTo>
                  <a:pt x="140" y="375"/>
                </a:lnTo>
                <a:lnTo>
                  <a:pt x="134" y="359"/>
                </a:lnTo>
                <a:lnTo>
                  <a:pt x="129" y="342"/>
                </a:lnTo>
                <a:lnTo>
                  <a:pt x="126" y="326"/>
                </a:lnTo>
                <a:lnTo>
                  <a:pt x="125" y="309"/>
                </a:lnTo>
                <a:lnTo>
                  <a:pt x="125" y="291"/>
                </a:lnTo>
                <a:lnTo>
                  <a:pt x="127" y="275"/>
                </a:lnTo>
                <a:lnTo>
                  <a:pt x="130" y="258"/>
                </a:lnTo>
                <a:lnTo>
                  <a:pt x="136" y="241"/>
                </a:lnTo>
                <a:lnTo>
                  <a:pt x="142" y="226"/>
                </a:lnTo>
                <a:lnTo>
                  <a:pt x="151" y="210"/>
                </a:lnTo>
                <a:lnTo>
                  <a:pt x="161" y="196"/>
                </a:lnTo>
                <a:lnTo>
                  <a:pt x="173" y="181"/>
                </a:lnTo>
                <a:lnTo>
                  <a:pt x="186" y="168"/>
                </a:lnTo>
                <a:lnTo>
                  <a:pt x="199" y="158"/>
                </a:lnTo>
                <a:lnTo>
                  <a:pt x="214" y="149"/>
                </a:lnTo>
                <a:lnTo>
                  <a:pt x="229" y="140"/>
                </a:lnTo>
                <a:lnTo>
                  <a:pt x="246" y="135"/>
                </a:lnTo>
                <a:lnTo>
                  <a:pt x="262" y="129"/>
                </a:lnTo>
                <a:lnTo>
                  <a:pt x="279" y="126"/>
                </a:lnTo>
                <a:lnTo>
                  <a:pt x="296" y="125"/>
                </a:lnTo>
                <a:lnTo>
                  <a:pt x="313" y="125"/>
                </a:lnTo>
                <a:lnTo>
                  <a:pt x="329" y="127"/>
                </a:lnTo>
                <a:lnTo>
                  <a:pt x="347" y="130"/>
                </a:lnTo>
                <a:lnTo>
                  <a:pt x="363" y="136"/>
                </a:lnTo>
                <a:lnTo>
                  <a:pt x="379" y="142"/>
                </a:lnTo>
                <a:lnTo>
                  <a:pt x="394" y="151"/>
                </a:lnTo>
                <a:lnTo>
                  <a:pt x="409" y="161"/>
                </a:lnTo>
                <a:lnTo>
                  <a:pt x="423" y="173"/>
                </a:lnTo>
                <a:lnTo>
                  <a:pt x="436" y="186"/>
                </a:lnTo>
                <a:lnTo>
                  <a:pt x="447" y="199"/>
                </a:lnTo>
                <a:lnTo>
                  <a:pt x="456" y="214"/>
                </a:lnTo>
                <a:lnTo>
                  <a:pt x="464" y="229"/>
                </a:lnTo>
                <a:lnTo>
                  <a:pt x="471" y="246"/>
                </a:lnTo>
                <a:lnTo>
                  <a:pt x="475" y="262"/>
                </a:lnTo>
                <a:lnTo>
                  <a:pt x="478" y="279"/>
                </a:lnTo>
                <a:lnTo>
                  <a:pt x="479" y="296"/>
                </a:lnTo>
                <a:lnTo>
                  <a:pt x="479" y="313"/>
                </a:lnTo>
                <a:lnTo>
                  <a:pt x="477" y="329"/>
                </a:lnTo>
                <a:lnTo>
                  <a:pt x="474" y="347"/>
                </a:lnTo>
                <a:lnTo>
                  <a:pt x="468" y="363"/>
                </a:lnTo>
                <a:lnTo>
                  <a:pt x="462" y="379"/>
                </a:lnTo>
                <a:lnTo>
                  <a:pt x="454" y="394"/>
                </a:lnTo>
                <a:lnTo>
                  <a:pt x="443" y="409"/>
                </a:lnTo>
                <a:lnTo>
                  <a:pt x="433" y="423"/>
                </a:lnTo>
                <a:lnTo>
                  <a:pt x="419" y="436"/>
                </a:lnTo>
                <a:lnTo>
                  <a:pt x="405" y="447"/>
                </a:lnTo>
                <a:lnTo>
                  <a:pt x="390" y="456"/>
                </a:lnTo>
                <a:lnTo>
                  <a:pt x="375" y="464"/>
                </a:lnTo>
                <a:lnTo>
                  <a:pt x="359" y="471"/>
                </a:lnTo>
                <a:lnTo>
                  <a:pt x="342" y="475"/>
                </a:lnTo>
                <a:lnTo>
                  <a:pt x="326" y="478"/>
                </a:lnTo>
                <a:lnTo>
                  <a:pt x="309" y="479"/>
                </a:lnTo>
                <a:lnTo>
                  <a:pt x="291" y="479"/>
                </a:lnTo>
                <a:lnTo>
                  <a:pt x="275" y="477"/>
                </a:lnTo>
                <a:lnTo>
                  <a:pt x="258" y="474"/>
                </a:lnTo>
                <a:lnTo>
                  <a:pt x="241" y="468"/>
                </a:lnTo>
                <a:lnTo>
                  <a:pt x="226" y="462"/>
                </a:lnTo>
                <a:lnTo>
                  <a:pt x="210" y="454"/>
                </a:lnTo>
                <a:lnTo>
                  <a:pt x="196" y="443"/>
                </a:lnTo>
                <a:lnTo>
                  <a:pt x="181" y="433"/>
                </a:lnTo>
                <a:close/>
              </a:path>
            </a:pathLst>
          </a:custGeom>
          <a:solidFill>
            <a:srgbClr val="7030A0"/>
          </a:solidFill>
          <a:ln w="76200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id="{FE4B9DED-25ED-4FD8-8D94-22F41E9F7C78}"/>
              </a:ext>
            </a:extLst>
          </p:cNvPr>
          <p:cNvSpPr>
            <a:spLocks noEditPoints="1"/>
          </p:cNvSpPr>
          <p:nvPr/>
        </p:nvSpPr>
        <p:spPr bwMode="auto">
          <a:xfrm>
            <a:off x="90818" y="1674555"/>
            <a:ext cx="1076284" cy="1252406"/>
          </a:xfrm>
          <a:custGeom>
            <a:avLst/>
            <a:gdLst>
              <a:gd name="T0" fmla="*/ 528 w 604"/>
              <a:gd name="T1" fmla="*/ 417 h 604"/>
              <a:gd name="T2" fmla="*/ 560 w 604"/>
              <a:gd name="T3" fmla="*/ 403 h 604"/>
              <a:gd name="T4" fmla="*/ 601 w 604"/>
              <a:gd name="T5" fmla="*/ 379 h 604"/>
              <a:gd name="T6" fmla="*/ 589 w 604"/>
              <a:gd name="T7" fmla="*/ 327 h 604"/>
              <a:gd name="T8" fmla="*/ 555 w 604"/>
              <a:gd name="T9" fmla="*/ 289 h 604"/>
              <a:gd name="T10" fmla="*/ 575 w 604"/>
              <a:gd name="T11" fmla="*/ 261 h 604"/>
              <a:gd name="T12" fmla="*/ 599 w 604"/>
              <a:gd name="T13" fmla="*/ 219 h 604"/>
              <a:gd name="T14" fmla="*/ 563 w 604"/>
              <a:gd name="T15" fmla="*/ 180 h 604"/>
              <a:gd name="T16" fmla="*/ 514 w 604"/>
              <a:gd name="T17" fmla="*/ 164 h 604"/>
              <a:gd name="T18" fmla="*/ 518 w 604"/>
              <a:gd name="T19" fmla="*/ 130 h 604"/>
              <a:gd name="T20" fmla="*/ 518 w 604"/>
              <a:gd name="T21" fmla="*/ 83 h 604"/>
              <a:gd name="T22" fmla="*/ 467 w 604"/>
              <a:gd name="T23" fmla="*/ 66 h 604"/>
              <a:gd name="T24" fmla="*/ 431 w 604"/>
              <a:gd name="T25" fmla="*/ 85 h 604"/>
              <a:gd name="T26" fmla="*/ 404 w 604"/>
              <a:gd name="T27" fmla="*/ 46 h 604"/>
              <a:gd name="T28" fmla="*/ 379 w 604"/>
              <a:gd name="T29" fmla="*/ 3 h 604"/>
              <a:gd name="T30" fmla="*/ 327 w 604"/>
              <a:gd name="T31" fmla="*/ 15 h 604"/>
              <a:gd name="T32" fmla="*/ 289 w 604"/>
              <a:gd name="T33" fmla="*/ 49 h 604"/>
              <a:gd name="T34" fmla="*/ 261 w 604"/>
              <a:gd name="T35" fmla="*/ 29 h 604"/>
              <a:gd name="T36" fmla="*/ 219 w 604"/>
              <a:gd name="T37" fmla="*/ 5 h 604"/>
              <a:gd name="T38" fmla="*/ 180 w 604"/>
              <a:gd name="T39" fmla="*/ 41 h 604"/>
              <a:gd name="T40" fmla="*/ 164 w 604"/>
              <a:gd name="T41" fmla="*/ 90 h 604"/>
              <a:gd name="T42" fmla="*/ 130 w 604"/>
              <a:gd name="T43" fmla="*/ 86 h 604"/>
              <a:gd name="T44" fmla="*/ 81 w 604"/>
              <a:gd name="T45" fmla="*/ 87 h 604"/>
              <a:gd name="T46" fmla="*/ 66 w 604"/>
              <a:gd name="T47" fmla="*/ 137 h 604"/>
              <a:gd name="T48" fmla="*/ 76 w 604"/>
              <a:gd name="T49" fmla="*/ 188 h 604"/>
              <a:gd name="T50" fmla="*/ 44 w 604"/>
              <a:gd name="T51" fmla="*/ 201 h 604"/>
              <a:gd name="T52" fmla="*/ 3 w 604"/>
              <a:gd name="T53" fmla="*/ 225 h 604"/>
              <a:gd name="T54" fmla="*/ 15 w 604"/>
              <a:gd name="T55" fmla="*/ 277 h 604"/>
              <a:gd name="T56" fmla="*/ 49 w 604"/>
              <a:gd name="T57" fmla="*/ 315 h 604"/>
              <a:gd name="T58" fmla="*/ 29 w 604"/>
              <a:gd name="T59" fmla="*/ 343 h 604"/>
              <a:gd name="T60" fmla="*/ 5 w 604"/>
              <a:gd name="T61" fmla="*/ 385 h 604"/>
              <a:gd name="T62" fmla="*/ 41 w 604"/>
              <a:gd name="T63" fmla="*/ 424 h 604"/>
              <a:gd name="T64" fmla="*/ 90 w 604"/>
              <a:gd name="T65" fmla="*/ 440 h 604"/>
              <a:gd name="T66" fmla="*/ 86 w 604"/>
              <a:gd name="T67" fmla="*/ 475 h 604"/>
              <a:gd name="T68" fmla="*/ 86 w 604"/>
              <a:gd name="T69" fmla="*/ 523 h 604"/>
              <a:gd name="T70" fmla="*/ 137 w 604"/>
              <a:gd name="T71" fmla="*/ 538 h 604"/>
              <a:gd name="T72" fmla="*/ 187 w 604"/>
              <a:gd name="T73" fmla="*/ 528 h 604"/>
              <a:gd name="T74" fmla="*/ 201 w 604"/>
              <a:gd name="T75" fmla="*/ 560 h 604"/>
              <a:gd name="T76" fmla="*/ 225 w 604"/>
              <a:gd name="T77" fmla="*/ 601 h 604"/>
              <a:gd name="T78" fmla="*/ 277 w 604"/>
              <a:gd name="T79" fmla="*/ 589 h 604"/>
              <a:gd name="T80" fmla="*/ 315 w 604"/>
              <a:gd name="T81" fmla="*/ 555 h 604"/>
              <a:gd name="T82" fmla="*/ 343 w 604"/>
              <a:gd name="T83" fmla="*/ 576 h 604"/>
              <a:gd name="T84" fmla="*/ 385 w 604"/>
              <a:gd name="T85" fmla="*/ 599 h 604"/>
              <a:gd name="T86" fmla="*/ 424 w 604"/>
              <a:gd name="T87" fmla="*/ 563 h 604"/>
              <a:gd name="T88" fmla="*/ 440 w 604"/>
              <a:gd name="T89" fmla="*/ 515 h 604"/>
              <a:gd name="T90" fmla="*/ 475 w 604"/>
              <a:gd name="T91" fmla="*/ 518 h 604"/>
              <a:gd name="T92" fmla="*/ 523 w 604"/>
              <a:gd name="T93" fmla="*/ 518 h 604"/>
              <a:gd name="T94" fmla="*/ 538 w 604"/>
              <a:gd name="T95" fmla="*/ 467 h 604"/>
              <a:gd name="T96" fmla="*/ 129 w 604"/>
              <a:gd name="T97" fmla="*/ 342 h 604"/>
              <a:gd name="T98" fmla="*/ 151 w 604"/>
              <a:gd name="T99" fmla="*/ 210 h 604"/>
              <a:gd name="T100" fmla="*/ 262 w 604"/>
              <a:gd name="T101" fmla="*/ 129 h 604"/>
              <a:gd name="T102" fmla="*/ 394 w 604"/>
              <a:gd name="T103" fmla="*/ 151 h 604"/>
              <a:gd name="T104" fmla="*/ 475 w 604"/>
              <a:gd name="T105" fmla="*/ 262 h 604"/>
              <a:gd name="T106" fmla="*/ 454 w 604"/>
              <a:gd name="T107" fmla="*/ 394 h 604"/>
              <a:gd name="T108" fmla="*/ 342 w 604"/>
              <a:gd name="T109" fmla="*/ 475 h 604"/>
              <a:gd name="T110" fmla="*/ 210 w 604"/>
              <a:gd name="T111" fmla="*/ 45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4" h="604">
                <a:moveTo>
                  <a:pt x="535" y="463"/>
                </a:moveTo>
                <a:lnTo>
                  <a:pt x="530" y="458"/>
                </a:lnTo>
                <a:lnTo>
                  <a:pt x="528" y="451"/>
                </a:lnTo>
                <a:lnTo>
                  <a:pt x="527" y="445"/>
                </a:lnTo>
                <a:lnTo>
                  <a:pt x="526" y="437"/>
                </a:lnTo>
                <a:lnTo>
                  <a:pt x="526" y="429"/>
                </a:lnTo>
                <a:lnTo>
                  <a:pt x="527" y="423"/>
                </a:lnTo>
                <a:lnTo>
                  <a:pt x="528" y="417"/>
                </a:lnTo>
                <a:lnTo>
                  <a:pt x="529" y="413"/>
                </a:lnTo>
                <a:lnTo>
                  <a:pt x="531" y="410"/>
                </a:lnTo>
                <a:lnTo>
                  <a:pt x="535" y="408"/>
                </a:lnTo>
                <a:lnTo>
                  <a:pt x="538" y="405"/>
                </a:lnTo>
                <a:lnTo>
                  <a:pt x="543" y="404"/>
                </a:lnTo>
                <a:lnTo>
                  <a:pt x="548" y="403"/>
                </a:lnTo>
                <a:lnTo>
                  <a:pt x="553" y="403"/>
                </a:lnTo>
                <a:lnTo>
                  <a:pt x="560" y="403"/>
                </a:lnTo>
                <a:lnTo>
                  <a:pt x="565" y="404"/>
                </a:lnTo>
                <a:lnTo>
                  <a:pt x="572" y="404"/>
                </a:lnTo>
                <a:lnTo>
                  <a:pt x="577" y="403"/>
                </a:lnTo>
                <a:lnTo>
                  <a:pt x="583" y="401"/>
                </a:lnTo>
                <a:lnTo>
                  <a:pt x="588" y="398"/>
                </a:lnTo>
                <a:lnTo>
                  <a:pt x="593" y="392"/>
                </a:lnTo>
                <a:lnTo>
                  <a:pt x="598" y="386"/>
                </a:lnTo>
                <a:lnTo>
                  <a:pt x="601" y="379"/>
                </a:lnTo>
                <a:lnTo>
                  <a:pt x="603" y="372"/>
                </a:lnTo>
                <a:lnTo>
                  <a:pt x="604" y="363"/>
                </a:lnTo>
                <a:lnTo>
                  <a:pt x="604" y="355"/>
                </a:lnTo>
                <a:lnTo>
                  <a:pt x="603" y="348"/>
                </a:lnTo>
                <a:lnTo>
                  <a:pt x="601" y="341"/>
                </a:lnTo>
                <a:lnTo>
                  <a:pt x="598" y="336"/>
                </a:lnTo>
                <a:lnTo>
                  <a:pt x="594" y="330"/>
                </a:lnTo>
                <a:lnTo>
                  <a:pt x="589" y="327"/>
                </a:lnTo>
                <a:lnTo>
                  <a:pt x="584" y="325"/>
                </a:lnTo>
                <a:lnTo>
                  <a:pt x="578" y="323"/>
                </a:lnTo>
                <a:lnTo>
                  <a:pt x="573" y="318"/>
                </a:lnTo>
                <a:lnTo>
                  <a:pt x="567" y="313"/>
                </a:lnTo>
                <a:lnTo>
                  <a:pt x="563" y="306"/>
                </a:lnTo>
                <a:lnTo>
                  <a:pt x="560" y="301"/>
                </a:lnTo>
                <a:lnTo>
                  <a:pt x="556" y="294"/>
                </a:lnTo>
                <a:lnTo>
                  <a:pt x="555" y="289"/>
                </a:lnTo>
                <a:lnTo>
                  <a:pt x="554" y="285"/>
                </a:lnTo>
                <a:lnTo>
                  <a:pt x="554" y="281"/>
                </a:lnTo>
                <a:lnTo>
                  <a:pt x="555" y="277"/>
                </a:lnTo>
                <a:lnTo>
                  <a:pt x="559" y="274"/>
                </a:lnTo>
                <a:lnTo>
                  <a:pt x="562" y="271"/>
                </a:lnTo>
                <a:lnTo>
                  <a:pt x="565" y="266"/>
                </a:lnTo>
                <a:lnTo>
                  <a:pt x="571" y="264"/>
                </a:lnTo>
                <a:lnTo>
                  <a:pt x="575" y="261"/>
                </a:lnTo>
                <a:lnTo>
                  <a:pt x="581" y="259"/>
                </a:lnTo>
                <a:lnTo>
                  <a:pt x="587" y="256"/>
                </a:lnTo>
                <a:lnTo>
                  <a:pt x="591" y="252"/>
                </a:lnTo>
                <a:lnTo>
                  <a:pt x="594" y="248"/>
                </a:lnTo>
                <a:lnTo>
                  <a:pt x="598" y="241"/>
                </a:lnTo>
                <a:lnTo>
                  <a:pt x="599" y="235"/>
                </a:lnTo>
                <a:lnTo>
                  <a:pt x="600" y="227"/>
                </a:lnTo>
                <a:lnTo>
                  <a:pt x="599" y="219"/>
                </a:lnTo>
                <a:lnTo>
                  <a:pt x="598" y="212"/>
                </a:lnTo>
                <a:lnTo>
                  <a:pt x="594" y="204"/>
                </a:lnTo>
                <a:lnTo>
                  <a:pt x="590" y="197"/>
                </a:lnTo>
                <a:lnTo>
                  <a:pt x="586" y="191"/>
                </a:lnTo>
                <a:lnTo>
                  <a:pt x="580" y="187"/>
                </a:lnTo>
                <a:lnTo>
                  <a:pt x="575" y="184"/>
                </a:lnTo>
                <a:lnTo>
                  <a:pt x="569" y="181"/>
                </a:lnTo>
                <a:lnTo>
                  <a:pt x="563" y="180"/>
                </a:lnTo>
                <a:lnTo>
                  <a:pt x="558" y="181"/>
                </a:lnTo>
                <a:lnTo>
                  <a:pt x="551" y="183"/>
                </a:lnTo>
                <a:lnTo>
                  <a:pt x="544" y="181"/>
                </a:lnTo>
                <a:lnTo>
                  <a:pt x="537" y="179"/>
                </a:lnTo>
                <a:lnTo>
                  <a:pt x="530" y="176"/>
                </a:lnTo>
                <a:lnTo>
                  <a:pt x="524" y="172"/>
                </a:lnTo>
                <a:lnTo>
                  <a:pt x="518" y="168"/>
                </a:lnTo>
                <a:lnTo>
                  <a:pt x="514" y="164"/>
                </a:lnTo>
                <a:lnTo>
                  <a:pt x="512" y="161"/>
                </a:lnTo>
                <a:lnTo>
                  <a:pt x="510" y="158"/>
                </a:lnTo>
                <a:lnTo>
                  <a:pt x="510" y="154"/>
                </a:lnTo>
                <a:lnTo>
                  <a:pt x="510" y="150"/>
                </a:lnTo>
                <a:lnTo>
                  <a:pt x="511" y="144"/>
                </a:lnTo>
                <a:lnTo>
                  <a:pt x="513" y="140"/>
                </a:lnTo>
                <a:lnTo>
                  <a:pt x="515" y="135"/>
                </a:lnTo>
                <a:lnTo>
                  <a:pt x="518" y="130"/>
                </a:lnTo>
                <a:lnTo>
                  <a:pt x="522" y="125"/>
                </a:lnTo>
                <a:lnTo>
                  <a:pt x="526" y="121"/>
                </a:lnTo>
                <a:lnTo>
                  <a:pt x="527" y="115"/>
                </a:lnTo>
                <a:lnTo>
                  <a:pt x="528" y="109"/>
                </a:lnTo>
                <a:lnTo>
                  <a:pt x="527" y="102"/>
                </a:lnTo>
                <a:lnTo>
                  <a:pt x="526" y="96"/>
                </a:lnTo>
                <a:lnTo>
                  <a:pt x="523" y="88"/>
                </a:lnTo>
                <a:lnTo>
                  <a:pt x="518" y="83"/>
                </a:lnTo>
                <a:lnTo>
                  <a:pt x="512" y="76"/>
                </a:lnTo>
                <a:lnTo>
                  <a:pt x="506" y="71"/>
                </a:lnTo>
                <a:lnTo>
                  <a:pt x="499" y="67"/>
                </a:lnTo>
                <a:lnTo>
                  <a:pt x="492" y="64"/>
                </a:lnTo>
                <a:lnTo>
                  <a:pt x="486" y="63"/>
                </a:lnTo>
                <a:lnTo>
                  <a:pt x="479" y="63"/>
                </a:lnTo>
                <a:lnTo>
                  <a:pt x="473" y="64"/>
                </a:lnTo>
                <a:lnTo>
                  <a:pt x="467" y="66"/>
                </a:lnTo>
                <a:lnTo>
                  <a:pt x="463" y="71"/>
                </a:lnTo>
                <a:lnTo>
                  <a:pt x="459" y="74"/>
                </a:lnTo>
                <a:lnTo>
                  <a:pt x="453" y="78"/>
                </a:lnTo>
                <a:lnTo>
                  <a:pt x="449" y="80"/>
                </a:lnTo>
                <a:lnTo>
                  <a:pt x="444" y="83"/>
                </a:lnTo>
                <a:lnTo>
                  <a:pt x="439" y="84"/>
                </a:lnTo>
                <a:lnTo>
                  <a:pt x="435" y="85"/>
                </a:lnTo>
                <a:lnTo>
                  <a:pt x="431" y="85"/>
                </a:lnTo>
                <a:lnTo>
                  <a:pt x="428" y="83"/>
                </a:lnTo>
                <a:lnTo>
                  <a:pt x="424" y="80"/>
                </a:lnTo>
                <a:lnTo>
                  <a:pt x="421" y="76"/>
                </a:lnTo>
                <a:lnTo>
                  <a:pt x="416" y="72"/>
                </a:lnTo>
                <a:lnTo>
                  <a:pt x="412" y="65"/>
                </a:lnTo>
                <a:lnTo>
                  <a:pt x="408" y="59"/>
                </a:lnTo>
                <a:lnTo>
                  <a:pt x="405" y="52"/>
                </a:lnTo>
                <a:lnTo>
                  <a:pt x="404" y="46"/>
                </a:lnTo>
                <a:lnTo>
                  <a:pt x="404" y="39"/>
                </a:lnTo>
                <a:lnTo>
                  <a:pt x="404" y="34"/>
                </a:lnTo>
                <a:lnTo>
                  <a:pt x="403" y="27"/>
                </a:lnTo>
                <a:lnTo>
                  <a:pt x="401" y="22"/>
                </a:lnTo>
                <a:lnTo>
                  <a:pt x="397" y="16"/>
                </a:lnTo>
                <a:lnTo>
                  <a:pt x="392" y="11"/>
                </a:lnTo>
                <a:lnTo>
                  <a:pt x="386" y="7"/>
                </a:lnTo>
                <a:lnTo>
                  <a:pt x="379" y="3"/>
                </a:lnTo>
                <a:lnTo>
                  <a:pt x="372" y="1"/>
                </a:lnTo>
                <a:lnTo>
                  <a:pt x="363" y="0"/>
                </a:lnTo>
                <a:lnTo>
                  <a:pt x="355" y="0"/>
                </a:lnTo>
                <a:lnTo>
                  <a:pt x="348" y="1"/>
                </a:lnTo>
                <a:lnTo>
                  <a:pt x="341" y="3"/>
                </a:lnTo>
                <a:lnTo>
                  <a:pt x="336" y="6"/>
                </a:lnTo>
                <a:lnTo>
                  <a:pt x="330" y="11"/>
                </a:lnTo>
                <a:lnTo>
                  <a:pt x="327" y="15"/>
                </a:lnTo>
                <a:lnTo>
                  <a:pt x="325" y="21"/>
                </a:lnTo>
                <a:lnTo>
                  <a:pt x="323" y="27"/>
                </a:lnTo>
                <a:lnTo>
                  <a:pt x="318" y="32"/>
                </a:lnTo>
                <a:lnTo>
                  <a:pt x="313" y="37"/>
                </a:lnTo>
                <a:lnTo>
                  <a:pt x="306" y="41"/>
                </a:lnTo>
                <a:lnTo>
                  <a:pt x="300" y="44"/>
                </a:lnTo>
                <a:lnTo>
                  <a:pt x="294" y="48"/>
                </a:lnTo>
                <a:lnTo>
                  <a:pt x="289" y="49"/>
                </a:lnTo>
                <a:lnTo>
                  <a:pt x="285" y="50"/>
                </a:lnTo>
                <a:lnTo>
                  <a:pt x="281" y="50"/>
                </a:lnTo>
                <a:lnTo>
                  <a:pt x="277" y="49"/>
                </a:lnTo>
                <a:lnTo>
                  <a:pt x="274" y="47"/>
                </a:lnTo>
                <a:lnTo>
                  <a:pt x="271" y="43"/>
                </a:lnTo>
                <a:lnTo>
                  <a:pt x="266" y="39"/>
                </a:lnTo>
                <a:lnTo>
                  <a:pt x="264" y="35"/>
                </a:lnTo>
                <a:lnTo>
                  <a:pt x="261" y="29"/>
                </a:lnTo>
                <a:lnTo>
                  <a:pt x="259" y="24"/>
                </a:lnTo>
                <a:lnTo>
                  <a:pt x="256" y="18"/>
                </a:lnTo>
                <a:lnTo>
                  <a:pt x="252" y="13"/>
                </a:lnTo>
                <a:lnTo>
                  <a:pt x="248" y="10"/>
                </a:lnTo>
                <a:lnTo>
                  <a:pt x="241" y="6"/>
                </a:lnTo>
                <a:lnTo>
                  <a:pt x="235" y="5"/>
                </a:lnTo>
                <a:lnTo>
                  <a:pt x="227" y="4"/>
                </a:lnTo>
                <a:lnTo>
                  <a:pt x="219" y="5"/>
                </a:lnTo>
                <a:lnTo>
                  <a:pt x="212" y="7"/>
                </a:lnTo>
                <a:lnTo>
                  <a:pt x="204" y="10"/>
                </a:lnTo>
                <a:lnTo>
                  <a:pt x="197" y="14"/>
                </a:lnTo>
                <a:lnTo>
                  <a:pt x="191" y="18"/>
                </a:lnTo>
                <a:lnTo>
                  <a:pt x="187" y="24"/>
                </a:lnTo>
                <a:lnTo>
                  <a:pt x="183" y="29"/>
                </a:lnTo>
                <a:lnTo>
                  <a:pt x="181" y="36"/>
                </a:lnTo>
                <a:lnTo>
                  <a:pt x="180" y="41"/>
                </a:lnTo>
                <a:lnTo>
                  <a:pt x="181" y="48"/>
                </a:lnTo>
                <a:lnTo>
                  <a:pt x="183" y="53"/>
                </a:lnTo>
                <a:lnTo>
                  <a:pt x="181" y="60"/>
                </a:lnTo>
                <a:lnTo>
                  <a:pt x="179" y="67"/>
                </a:lnTo>
                <a:lnTo>
                  <a:pt x="176" y="74"/>
                </a:lnTo>
                <a:lnTo>
                  <a:pt x="172" y="80"/>
                </a:lnTo>
                <a:lnTo>
                  <a:pt x="168" y="86"/>
                </a:lnTo>
                <a:lnTo>
                  <a:pt x="164" y="90"/>
                </a:lnTo>
                <a:lnTo>
                  <a:pt x="161" y="92"/>
                </a:lnTo>
                <a:lnTo>
                  <a:pt x="158" y="94"/>
                </a:lnTo>
                <a:lnTo>
                  <a:pt x="154" y="94"/>
                </a:lnTo>
                <a:lnTo>
                  <a:pt x="150" y="94"/>
                </a:lnTo>
                <a:lnTo>
                  <a:pt x="144" y="93"/>
                </a:lnTo>
                <a:lnTo>
                  <a:pt x="140" y="92"/>
                </a:lnTo>
                <a:lnTo>
                  <a:pt x="135" y="89"/>
                </a:lnTo>
                <a:lnTo>
                  <a:pt x="130" y="86"/>
                </a:lnTo>
                <a:lnTo>
                  <a:pt x="125" y="83"/>
                </a:lnTo>
                <a:lnTo>
                  <a:pt x="121" y="79"/>
                </a:lnTo>
                <a:lnTo>
                  <a:pt x="115" y="77"/>
                </a:lnTo>
                <a:lnTo>
                  <a:pt x="109" y="76"/>
                </a:lnTo>
                <a:lnTo>
                  <a:pt x="102" y="77"/>
                </a:lnTo>
                <a:lnTo>
                  <a:pt x="96" y="79"/>
                </a:lnTo>
                <a:lnTo>
                  <a:pt x="88" y="83"/>
                </a:lnTo>
                <a:lnTo>
                  <a:pt x="81" y="87"/>
                </a:lnTo>
                <a:lnTo>
                  <a:pt x="76" y="92"/>
                </a:lnTo>
                <a:lnTo>
                  <a:pt x="71" y="99"/>
                </a:lnTo>
                <a:lnTo>
                  <a:pt x="67" y="105"/>
                </a:lnTo>
                <a:lnTo>
                  <a:pt x="64" y="112"/>
                </a:lnTo>
                <a:lnTo>
                  <a:pt x="63" y="119"/>
                </a:lnTo>
                <a:lnTo>
                  <a:pt x="63" y="126"/>
                </a:lnTo>
                <a:lnTo>
                  <a:pt x="64" y="131"/>
                </a:lnTo>
                <a:lnTo>
                  <a:pt x="66" y="137"/>
                </a:lnTo>
                <a:lnTo>
                  <a:pt x="69" y="142"/>
                </a:lnTo>
                <a:lnTo>
                  <a:pt x="74" y="147"/>
                </a:lnTo>
                <a:lnTo>
                  <a:pt x="76" y="153"/>
                </a:lnTo>
                <a:lnTo>
                  <a:pt x="78" y="161"/>
                </a:lnTo>
                <a:lnTo>
                  <a:pt x="78" y="167"/>
                </a:lnTo>
                <a:lnTo>
                  <a:pt x="78" y="175"/>
                </a:lnTo>
                <a:lnTo>
                  <a:pt x="77" y="181"/>
                </a:lnTo>
                <a:lnTo>
                  <a:pt x="76" y="188"/>
                </a:lnTo>
                <a:lnTo>
                  <a:pt x="75" y="191"/>
                </a:lnTo>
                <a:lnTo>
                  <a:pt x="73" y="194"/>
                </a:lnTo>
                <a:lnTo>
                  <a:pt x="69" y="197"/>
                </a:lnTo>
                <a:lnTo>
                  <a:pt x="66" y="199"/>
                </a:lnTo>
                <a:lnTo>
                  <a:pt x="62" y="200"/>
                </a:lnTo>
                <a:lnTo>
                  <a:pt x="56" y="201"/>
                </a:lnTo>
                <a:lnTo>
                  <a:pt x="51" y="202"/>
                </a:lnTo>
                <a:lnTo>
                  <a:pt x="44" y="201"/>
                </a:lnTo>
                <a:lnTo>
                  <a:pt x="39" y="200"/>
                </a:lnTo>
                <a:lnTo>
                  <a:pt x="33" y="200"/>
                </a:lnTo>
                <a:lnTo>
                  <a:pt x="27" y="201"/>
                </a:lnTo>
                <a:lnTo>
                  <a:pt x="22" y="203"/>
                </a:lnTo>
                <a:lnTo>
                  <a:pt x="16" y="208"/>
                </a:lnTo>
                <a:lnTo>
                  <a:pt x="11" y="212"/>
                </a:lnTo>
                <a:lnTo>
                  <a:pt x="6" y="218"/>
                </a:lnTo>
                <a:lnTo>
                  <a:pt x="3" y="225"/>
                </a:lnTo>
                <a:lnTo>
                  <a:pt x="1" y="234"/>
                </a:lnTo>
                <a:lnTo>
                  <a:pt x="0" y="241"/>
                </a:lnTo>
                <a:lnTo>
                  <a:pt x="0" y="249"/>
                </a:lnTo>
                <a:lnTo>
                  <a:pt x="1" y="256"/>
                </a:lnTo>
                <a:lnTo>
                  <a:pt x="3" y="263"/>
                </a:lnTo>
                <a:lnTo>
                  <a:pt x="6" y="269"/>
                </a:lnTo>
                <a:lnTo>
                  <a:pt x="11" y="274"/>
                </a:lnTo>
                <a:lnTo>
                  <a:pt x="15" y="277"/>
                </a:lnTo>
                <a:lnTo>
                  <a:pt x="21" y="279"/>
                </a:lnTo>
                <a:lnTo>
                  <a:pt x="27" y="281"/>
                </a:lnTo>
                <a:lnTo>
                  <a:pt x="33" y="286"/>
                </a:lnTo>
                <a:lnTo>
                  <a:pt x="37" y="291"/>
                </a:lnTo>
                <a:lnTo>
                  <a:pt x="41" y="298"/>
                </a:lnTo>
                <a:lnTo>
                  <a:pt x="44" y="304"/>
                </a:lnTo>
                <a:lnTo>
                  <a:pt x="48" y="310"/>
                </a:lnTo>
                <a:lnTo>
                  <a:pt x="49" y="315"/>
                </a:lnTo>
                <a:lnTo>
                  <a:pt x="50" y="319"/>
                </a:lnTo>
                <a:lnTo>
                  <a:pt x="50" y="324"/>
                </a:lnTo>
                <a:lnTo>
                  <a:pt x="49" y="327"/>
                </a:lnTo>
                <a:lnTo>
                  <a:pt x="46" y="330"/>
                </a:lnTo>
                <a:lnTo>
                  <a:pt x="42" y="335"/>
                </a:lnTo>
                <a:lnTo>
                  <a:pt x="39" y="338"/>
                </a:lnTo>
                <a:lnTo>
                  <a:pt x="34" y="341"/>
                </a:lnTo>
                <a:lnTo>
                  <a:pt x="29" y="343"/>
                </a:lnTo>
                <a:lnTo>
                  <a:pt x="23" y="346"/>
                </a:lnTo>
                <a:lnTo>
                  <a:pt x="17" y="348"/>
                </a:lnTo>
                <a:lnTo>
                  <a:pt x="13" y="352"/>
                </a:lnTo>
                <a:lnTo>
                  <a:pt x="10" y="358"/>
                </a:lnTo>
                <a:lnTo>
                  <a:pt x="6" y="363"/>
                </a:lnTo>
                <a:lnTo>
                  <a:pt x="5" y="369"/>
                </a:lnTo>
                <a:lnTo>
                  <a:pt x="4" y="377"/>
                </a:lnTo>
                <a:lnTo>
                  <a:pt x="5" y="385"/>
                </a:lnTo>
                <a:lnTo>
                  <a:pt x="6" y="393"/>
                </a:lnTo>
                <a:lnTo>
                  <a:pt x="10" y="401"/>
                </a:lnTo>
                <a:lnTo>
                  <a:pt x="14" y="408"/>
                </a:lnTo>
                <a:lnTo>
                  <a:pt x="18" y="413"/>
                </a:lnTo>
                <a:lnTo>
                  <a:pt x="24" y="418"/>
                </a:lnTo>
                <a:lnTo>
                  <a:pt x="29" y="422"/>
                </a:lnTo>
                <a:lnTo>
                  <a:pt x="35" y="424"/>
                </a:lnTo>
                <a:lnTo>
                  <a:pt x="41" y="424"/>
                </a:lnTo>
                <a:lnTo>
                  <a:pt x="47" y="423"/>
                </a:lnTo>
                <a:lnTo>
                  <a:pt x="53" y="423"/>
                </a:lnTo>
                <a:lnTo>
                  <a:pt x="60" y="423"/>
                </a:lnTo>
                <a:lnTo>
                  <a:pt x="67" y="426"/>
                </a:lnTo>
                <a:lnTo>
                  <a:pt x="74" y="428"/>
                </a:lnTo>
                <a:lnTo>
                  <a:pt x="80" y="433"/>
                </a:lnTo>
                <a:lnTo>
                  <a:pt x="86" y="437"/>
                </a:lnTo>
                <a:lnTo>
                  <a:pt x="90" y="440"/>
                </a:lnTo>
                <a:lnTo>
                  <a:pt x="92" y="443"/>
                </a:lnTo>
                <a:lnTo>
                  <a:pt x="94" y="447"/>
                </a:lnTo>
                <a:lnTo>
                  <a:pt x="94" y="451"/>
                </a:lnTo>
                <a:lnTo>
                  <a:pt x="94" y="455"/>
                </a:lnTo>
                <a:lnTo>
                  <a:pt x="93" y="460"/>
                </a:lnTo>
                <a:lnTo>
                  <a:pt x="92" y="465"/>
                </a:lnTo>
                <a:lnTo>
                  <a:pt x="89" y="470"/>
                </a:lnTo>
                <a:lnTo>
                  <a:pt x="86" y="475"/>
                </a:lnTo>
                <a:lnTo>
                  <a:pt x="83" y="479"/>
                </a:lnTo>
                <a:lnTo>
                  <a:pt x="79" y="484"/>
                </a:lnTo>
                <a:lnTo>
                  <a:pt x="77" y="490"/>
                </a:lnTo>
                <a:lnTo>
                  <a:pt x="76" y="496"/>
                </a:lnTo>
                <a:lnTo>
                  <a:pt x="77" y="502"/>
                </a:lnTo>
                <a:lnTo>
                  <a:pt x="79" y="510"/>
                </a:lnTo>
                <a:lnTo>
                  <a:pt x="81" y="516"/>
                </a:lnTo>
                <a:lnTo>
                  <a:pt x="86" y="523"/>
                </a:lnTo>
                <a:lnTo>
                  <a:pt x="92" y="528"/>
                </a:lnTo>
                <a:lnTo>
                  <a:pt x="98" y="534"/>
                </a:lnTo>
                <a:lnTo>
                  <a:pt x="105" y="538"/>
                </a:lnTo>
                <a:lnTo>
                  <a:pt x="112" y="540"/>
                </a:lnTo>
                <a:lnTo>
                  <a:pt x="118" y="541"/>
                </a:lnTo>
                <a:lnTo>
                  <a:pt x="125" y="542"/>
                </a:lnTo>
                <a:lnTo>
                  <a:pt x="131" y="541"/>
                </a:lnTo>
                <a:lnTo>
                  <a:pt x="137" y="538"/>
                </a:lnTo>
                <a:lnTo>
                  <a:pt x="141" y="535"/>
                </a:lnTo>
                <a:lnTo>
                  <a:pt x="147" y="530"/>
                </a:lnTo>
                <a:lnTo>
                  <a:pt x="153" y="528"/>
                </a:lnTo>
                <a:lnTo>
                  <a:pt x="160" y="527"/>
                </a:lnTo>
                <a:lnTo>
                  <a:pt x="167" y="526"/>
                </a:lnTo>
                <a:lnTo>
                  <a:pt x="175" y="526"/>
                </a:lnTo>
                <a:lnTo>
                  <a:pt x="181" y="527"/>
                </a:lnTo>
                <a:lnTo>
                  <a:pt x="187" y="528"/>
                </a:lnTo>
                <a:lnTo>
                  <a:pt x="191" y="529"/>
                </a:lnTo>
                <a:lnTo>
                  <a:pt x="194" y="531"/>
                </a:lnTo>
                <a:lnTo>
                  <a:pt x="197" y="535"/>
                </a:lnTo>
                <a:lnTo>
                  <a:pt x="199" y="538"/>
                </a:lnTo>
                <a:lnTo>
                  <a:pt x="200" y="543"/>
                </a:lnTo>
                <a:lnTo>
                  <a:pt x="201" y="548"/>
                </a:lnTo>
                <a:lnTo>
                  <a:pt x="201" y="553"/>
                </a:lnTo>
                <a:lnTo>
                  <a:pt x="201" y="560"/>
                </a:lnTo>
                <a:lnTo>
                  <a:pt x="200" y="565"/>
                </a:lnTo>
                <a:lnTo>
                  <a:pt x="200" y="572"/>
                </a:lnTo>
                <a:lnTo>
                  <a:pt x="201" y="577"/>
                </a:lnTo>
                <a:lnTo>
                  <a:pt x="203" y="583"/>
                </a:lnTo>
                <a:lnTo>
                  <a:pt x="208" y="588"/>
                </a:lnTo>
                <a:lnTo>
                  <a:pt x="212" y="593"/>
                </a:lnTo>
                <a:lnTo>
                  <a:pt x="218" y="598"/>
                </a:lnTo>
                <a:lnTo>
                  <a:pt x="225" y="601"/>
                </a:lnTo>
                <a:lnTo>
                  <a:pt x="234" y="603"/>
                </a:lnTo>
                <a:lnTo>
                  <a:pt x="241" y="604"/>
                </a:lnTo>
                <a:lnTo>
                  <a:pt x="249" y="604"/>
                </a:lnTo>
                <a:lnTo>
                  <a:pt x="256" y="603"/>
                </a:lnTo>
                <a:lnTo>
                  <a:pt x="263" y="601"/>
                </a:lnTo>
                <a:lnTo>
                  <a:pt x="268" y="598"/>
                </a:lnTo>
                <a:lnTo>
                  <a:pt x="274" y="595"/>
                </a:lnTo>
                <a:lnTo>
                  <a:pt x="277" y="589"/>
                </a:lnTo>
                <a:lnTo>
                  <a:pt x="279" y="584"/>
                </a:lnTo>
                <a:lnTo>
                  <a:pt x="281" y="578"/>
                </a:lnTo>
                <a:lnTo>
                  <a:pt x="286" y="573"/>
                </a:lnTo>
                <a:lnTo>
                  <a:pt x="291" y="567"/>
                </a:lnTo>
                <a:lnTo>
                  <a:pt x="298" y="563"/>
                </a:lnTo>
                <a:lnTo>
                  <a:pt x="304" y="560"/>
                </a:lnTo>
                <a:lnTo>
                  <a:pt x="310" y="558"/>
                </a:lnTo>
                <a:lnTo>
                  <a:pt x="315" y="555"/>
                </a:lnTo>
                <a:lnTo>
                  <a:pt x="319" y="554"/>
                </a:lnTo>
                <a:lnTo>
                  <a:pt x="324" y="554"/>
                </a:lnTo>
                <a:lnTo>
                  <a:pt x="327" y="556"/>
                </a:lnTo>
                <a:lnTo>
                  <a:pt x="330" y="559"/>
                </a:lnTo>
                <a:lnTo>
                  <a:pt x="335" y="562"/>
                </a:lnTo>
                <a:lnTo>
                  <a:pt x="338" y="565"/>
                </a:lnTo>
                <a:lnTo>
                  <a:pt x="340" y="571"/>
                </a:lnTo>
                <a:lnTo>
                  <a:pt x="343" y="576"/>
                </a:lnTo>
                <a:lnTo>
                  <a:pt x="346" y="581"/>
                </a:lnTo>
                <a:lnTo>
                  <a:pt x="348" y="587"/>
                </a:lnTo>
                <a:lnTo>
                  <a:pt x="352" y="591"/>
                </a:lnTo>
                <a:lnTo>
                  <a:pt x="356" y="595"/>
                </a:lnTo>
                <a:lnTo>
                  <a:pt x="363" y="598"/>
                </a:lnTo>
                <a:lnTo>
                  <a:pt x="369" y="599"/>
                </a:lnTo>
                <a:lnTo>
                  <a:pt x="377" y="600"/>
                </a:lnTo>
                <a:lnTo>
                  <a:pt x="385" y="599"/>
                </a:lnTo>
                <a:lnTo>
                  <a:pt x="393" y="598"/>
                </a:lnTo>
                <a:lnTo>
                  <a:pt x="401" y="595"/>
                </a:lnTo>
                <a:lnTo>
                  <a:pt x="408" y="590"/>
                </a:lnTo>
                <a:lnTo>
                  <a:pt x="413" y="586"/>
                </a:lnTo>
                <a:lnTo>
                  <a:pt x="417" y="580"/>
                </a:lnTo>
                <a:lnTo>
                  <a:pt x="422" y="575"/>
                </a:lnTo>
                <a:lnTo>
                  <a:pt x="424" y="570"/>
                </a:lnTo>
                <a:lnTo>
                  <a:pt x="424" y="563"/>
                </a:lnTo>
                <a:lnTo>
                  <a:pt x="423" y="558"/>
                </a:lnTo>
                <a:lnTo>
                  <a:pt x="423" y="551"/>
                </a:lnTo>
                <a:lnTo>
                  <a:pt x="423" y="545"/>
                </a:lnTo>
                <a:lnTo>
                  <a:pt x="425" y="538"/>
                </a:lnTo>
                <a:lnTo>
                  <a:pt x="428" y="530"/>
                </a:lnTo>
                <a:lnTo>
                  <a:pt x="433" y="525"/>
                </a:lnTo>
                <a:lnTo>
                  <a:pt x="436" y="520"/>
                </a:lnTo>
                <a:lnTo>
                  <a:pt x="440" y="515"/>
                </a:lnTo>
                <a:lnTo>
                  <a:pt x="443" y="512"/>
                </a:lnTo>
                <a:lnTo>
                  <a:pt x="447" y="511"/>
                </a:lnTo>
                <a:lnTo>
                  <a:pt x="451" y="510"/>
                </a:lnTo>
                <a:lnTo>
                  <a:pt x="455" y="510"/>
                </a:lnTo>
                <a:lnTo>
                  <a:pt x="460" y="511"/>
                </a:lnTo>
                <a:lnTo>
                  <a:pt x="464" y="513"/>
                </a:lnTo>
                <a:lnTo>
                  <a:pt x="469" y="515"/>
                </a:lnTo>
                <a:lnTo>
                  <a:pt x="475" y="518"/>
                </a:lnTo>
                <a:lnTo>
                  <a:pt x="479" y="522"/>
                </a:lnTo>
                <a:lnTo>
                  <a:pt x="484" y="526"/>
                </a:lnTo>
                <a:lnTo>
                  <a:pt x="490" y="528"/>
                </a:lnTo>
                <a:lnTo>
                  <a:pt x="496" y="528"/>
                </a:lnTo>
                <a:lnTo>
                  <a:pt x="502" y="528"/>
                </a:lnTo>
                <a:lnTo>
                  <a:pt x="510" y="526"/>
                </a:lnTo>
                <a:lnTo>
                  <a:pt x="516" y="523"/>
                </a:lnTo>
                <a:lnTo>
                  <a:pt x="523" y="518"/>
                </a:lnTo>
                <a:lnTo>
                  <a:pt x="528" y="513"/>
                </a:lnTo>
                <a:lnTo>
                  <a:pt x="534" y="506"/>
                </a:lnTo>
                <a:lnTo>
                  <a:pt x="538" y="500"/>
                </a:lnTo>
                <a:lnTo>
                  <a:pt x="540" y="492"/>
                </a:lnTo>
                <a:lnTo>
                  <a:pt x="541" y="486"/>
                </a:lnTo>
                <a:lnTo>
                  <a:pt x="542" y="479"/>
                </a:lnTo>
                <a:lnTo>
                  <a:pt x="540" y="473"/>
                </a:lnTo>
                <a:lnTo>
                  <a:pt x="538" y="467"/>
                </a:lnTo>
                <a:lnTo>
                  <a:pt x="535" y="463"/>
                </a:lnTo>
                <a:close/>
                <a:moveTo>
                  <a:pt x="181" y="433"/>
                </a:moveTo>
                <a:lnTo>
                  <a:pt x="168" y="420"/>
                </a:lnTo>
                <a:lnTo>
                  <a:pt x="158" y="405"/>
                </a:lnTo>
                <a:lnTo>
                  <a:pt x="148" y="390"/>
                </a:lnTo>
                <a:lnTo>
                  <a:pt x="140" y="375"/>
                </a:lnTo>
                <a:lnTo>
                  <a:pt x="134" y="359"/>
                </a:lnTo>
                <a:lnTo>
                  <a:pt x="129" y="342"/>
                </a:lnTo>
                <a:lnTo>
                  <a:pt x="126" y="326"/>
                </a:lnTo>
                <a:lnTo>
                  <a:pt x="125" y="309"/>
                </a:lnTo>
                <a:lnTo>
                  <a:pt x="125" y="291"/>
                </a:lnTo>
                <a:lnTo>
                  <a:pt x="127" y="275"/>
                </a:lnTo>
                <a:lnTo>
                  <a:pt x="130" y="258"/>
                </a:lnTo>
                <a:lnTo>
                  <a:pt x="136" y="241"/>
                </a:lnTo>
                <a:lnTo>
                  <a:pt x="142" y="226"/>
                </a:lnTo>
                <a:lnTo>
                  <a:pt x="151" y="210"/>
                </a:lnTo>
                <a:lnTo>
                  <a:pt x="161" y="196"/>
                </a:lnTo>
                <a:lnTo>
                  <a:pt x="173" y="181"/>
                </a:lnTo>
                <a:lnTo>
                  <a:pt x="186" y="168"/>
                </a:lnTo>
                <a:lnTo>
                  <a:pt x="199" y="158"/>
                </a:lnTo>
                <a:lnTo>
                  <a:pt x="214" y="149"/>
                </a:lnTo>
                <a:lnTo>
                  <a:pt x="229" y="140"/>
                </a:lnTo>
                <a:lnTo>
                  <a:pt x="246" y="135"/>
                </a:lnTo>
                <a:lnTo>
                  <a:pt x="262" y="129"/>
                </a:lnTo>
                <a:lnTo>
                  <a:pt x="279" y="126"/>
                </a:lnTo>
                <a:lnTo>
                  <a:pt x="296" y="125"/>
                </a:lnTo>
                <a:lnTo>
                  <a:pt x="313" y="125"/>
                </a:lnTo>
                <a:lnTo>
                  <a:pt x="329" y="127"/>
                </a:lnTo>
                <a:lnTo>
                  <a:pt x="347" y="130"/>
                </a:lnTo>
                <a:lnTo>
                  <a:pt x="363" y="136"/>
                </a:lnTo>
                <a:lnTo>
                  <a:pt x="379" y="142"/>
                </a:lnTo>
                <a:lnTo>
                  <a:pt x="394" y="151"/>
                </a:lnTo>
                <a:lnTo>
                  <a:pt x="409" y="161"/>
                </a:lnTo>
                <a:lnTo>
                  <a:pt x="423" y="173"/>
                </a:lnTo>
                <a:lnTo>
                  <a:pt x="436" y="186"/>
                </a:lnTo>
                <a:lnTo>
                  <a:pt x="447" y="199"/>
                </a:lnTo>
                <a:lnTo>
                  <a:pt x="456" y="214"/>
                </a:lnTo>
                <a:lnTo>
                  <a:pt x="464" y="229"/>
                </a:lnTo>
                <a:lnTo>
                  <a:pt x="471" y="246"/>
                </a:lnTo>
                <a:lnTo>
                  <a:pt x="475" y="262"/>
                </a:lnTo>
                <a:lnTo>
                  <a:pt x="478" y="279"/>
                </a:lnTo>
                <a:lnTo>
                  <a:pt x="479" y="296"/>
                </a:lnTo>
                <a:lnTo>
                  <a:pt x="479" y="313"/>
                </a:lnTo>
                <a:lnTo>
                  <a:pt x="477" y="329"/>
                </a:lnTo>
                <a:lnTo>
                  <a:pt x="474" y="347"/>
                </a:lnTo>
                <a:lnTo>
                  <a:pt x="468" y="363"/>
                </a:lnTo>
                <a:lnTo>
                  <a:pt x="462" y="379"/>
                </a:lnTo>
                <a:lnTo>
                  <a:pt x="454" y="394"/>
                </a:lnTo>
                <a:lnTo>
                  <a:pt x="443" y="409"/>
                </a:lnTo>
                <a:lnTo>
                  <a:pt x="433" y="423"/>
                </a:lnTo>
                <a:lnTo>
                  <a:pt x="419" y="436"/>
                </a:lnTo>
                <a:lnTo>
                  <a:pt x="405" y="447"/>
                </a:lnTo>
                <a:lnTo>
                  <a:pt x="390" y="456"/>
                </a:lnTo>
                <a:lnTo>
                  <a:pt x="375" y="464"/>
                </a:lnTo>
                <a:lnTo>
                  <a:pt x="359" y="471"/>
                </a:lnTo>
                <a:lnTo>
                  <a:pt x="342" y="475"/>
                </a:lnTo>
                <a:lnTo>
                  <a:pt x="326" y="478"/>
                </a:lnTo>
                <a:lnTo>
                  <a:pt x="309" y="479"/>
                </a:lnTo>
                <a:lnTo>
                  <a:pt x="291" y="479"/>
                </a:lnTo>
                <a:lnTo>
                  <a:pt x="275" y="477"/>
                </a:lnTo>
                <a:lnTo>
                  <a:pt x="258" y="474"/>
                </a:lnTo>
                <a:lnTo>
                  <a:pt x="241" y="468"/>
                </a:lnTo>
                <a:lnTo>
                  <a:pt x="226" y="462"/>
                </a:lnTo>
                <a:lnTo>
                  <a:pt x="210" y="454"/>
                </a:lnTo>
                <a:lnTo>
                  <a:pt x="196" y="443"/>
                </a:lnTo>
                <a:lnTo>
                  <a:pt x="181" y="433"/>
                </a:lnTo>
                <a:close/>
              </a:path>
            </a:pathLst>
          </a:custGeom>
          <a:solidFill>
            <a:srgbClr val="FFC000"/>
          </a:solidFill>
          <a:ln w="76200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6" name="Freeform 28">
            <a:extLst>
              <a:ext uri="{FF2B5EF4-FFF2-40B4-BE49-F238E27FC236}">
                <a16:creationId xmlns:a16="http://schemas.microsoft.com/office/drawing/2014/main" id="{0D0EC9FF-0C0B-4572-BCC7-68E23285E1CA}"/>
              </a:ext>
            </a:extLst>
          </p:cNvPr>
          <p:cNvSpPr>
            <a:spLocks noEditPoints="1"/>
          </p:cNvSpPr>
          <p:nvPr/>
        </p:nvSpPr>
        <p:spPr bwMode="auto">
          <a:xfrm>
            <a:off x="90818" y="4567283"/>
            <a:ext cx="1076284" cy="1252406"/>
          </a:xfrm>
          <a:custGeom>
            <a:avLst/>
            <a:gdLst>
              <a:gd name="T0" fmla="*/ 528 w 604"/>
              <a:gd name="T1" fmla="*/ 417 h 604"/>
              <a:gd name="T2" fmla="*/ 560 w 604"/>
              <a:gd name="T3" fmla="*/ 403 h 604"/>
              <a:gd name="T4" fmla="*/ 601 w 604"/>
              <a:gd name="T5" fmla="*/ 379 h 604"/>
              <a:gd name="T6" fmla="*/ 589 w 604"/>
              <a:gd name="T7" fmla="*/ 327 h 604"/>
              <a:gd name="T8" fmla="*/ 555 w 604"/>
              <a:gd name="T9" fmla="*/ 289 h 604"/>
              <a:gd name="T10" fmla="*/ 575 w 604"/>
              <a:gd name="T11" fmla="*/ 261 h 604"/>
              <a:gd name="T12" fmla="*/ 599 w 604"/>
              <a:gd name="T13" fmla="*/ 219 h 604"/>
              <a:gd name="T14" fmla="*/ 563 w 604"/>
              <a:gd name="T15" fmla="*/ 180 h 604"/>
              <a:gd name="T16" fmla="*/ 514 w 604"/>
              <a:gd name="T17" fmla="*/ 164 h 604"/>
              <a:gd name="T18" fmla="*/ 518 w 604"/>
              <a:gd name="T19" fmla="*/ 130 h 604"/>
              <a:gd name="T20" fmla="*/ 518 w 604"/>
              <a:gd name="T21" fmla="*/ 83 h 604"/>
              <a:gd name="T22" fmla="*/ 467 w 604"/>
              <a:gd name="T23" fmla="*/ 66 h 604"/>
              <a:gd name="T24" fmla="*/ 431 w 604"/>
              <a:gd name="T25" fmla="*/ 85 h 604"/>
              <a:gd name="T26" fmla="*/ 404 w 604"/>
              <a:gd name="T27" fmla="*/ 46 h 604"/>
              <a:gd name="T28" fmla="*/ 379 w 604"/>
              <a:gd name="T29" fmla="*/ 3 h 604"/>
              <a:gd name="T30" fmla="*/ 327 w 604"/>
              <a:gd name="T31" fmla="*/ 15 h 604"/>
              <a:gd name="T32" fmla="*/ 289 w 604"/>
              <a:gd name="T33" fmla="*/ 49 h 604"/>
              <a:gd name="T34" fmla="*/ 261 w 604"/>
              <a:gd name="T35" fmla="*/ 29 h 604"/>
              <a:gd name="T36" fmla="*/ 219 w 604"/>
              <a:gd name="T37" fmla="*/ 5 h 604"/>
              <a:gd name="T38" fmla="*/ 180 w 604"/>
              <a:gd name="T39" fmla="*/ 41 h 604"/>
              <a:gd name="T40" fmla="*/ 164 w 604"/>
              <a:gd name="T41" fmla="*/ 90 h 604"/>
              <a:gd name="T42" fmla="*/ 130 w 604"/>
              <a:gd name="T43" fmla="*/ 86 h 604"/>
              <a:gd name="T44" fmla="*/ 81 w 604"/>
              <a:gd name="T45" fmla="*/ 87 h 604"/>
              <a:gd name="T46" fmla="*/ 66 w 604"/>
              <a:gd name="T47" fmla="*/ 137 h 604"/>
              <a:gd name="T48" fmla="*/ 76 w 604"/>
              <a:gd name="T49" fmla="*/ 188 h 604"/>
              <a:gd name="T50" fmla="*/ 44 w 604"/>
              <a:gd name="T51" fmla="*/ 201 h 604"/>
              <a:gd name="T52" fmla="*/ 3 w 604"/>
              <a:gd name="T53" fmla="*/ 225 h 604"/>
              <a:gd name="T54" fmla="*/ 15 w 604"/>
              <a:gd name="T55" fmla="*/ 277 h 604"/>
              <a:gd name="T56" fmla="*/ 49 w 604"/>
              <a:gd name="T57" fmla="*/ 315 h 604"/>
              <a:gd name="T58" fmla="*/ 29 w 604"/>
              <a:gd name="T59" fmla="*/ 343 h 604"/>
              <a:gd name="T60" fmla="*/ 5 w 604"/>
              <a:gd name="T61" fmla="*/ 385 h 604"/>
              <a:gd name="T62" fmla="*/ 41 w 604"/>
              <a:gd name="T63" fmla="*/ 424 h 604"/>
              <a:gd name="T64" fmla="*/ 90 w 604"/>
              <a:gd name="T65" fmla="*/ 440 h 604"/>
              <a:gd name="T66" fmla="*/ 86 w 604"/>
              <a:gd name="T67" fmla="*/ 475 h 604"/>
              <a:gd name="T68" fmla="*/ 86 w 604"/>
              <a:gd name="T69" fmla="*/ 523 h 604"/>
              <a:gd name="T70" fmla="*/ 137 w 604"/>
              <a:gd name="T71" fmla="*/ 538 h 604"/>
              <a:gd name="T72" fmla="*/ 187 w 604"/>
              <a:gd name="T73" fmla="*/ 528 h 604"/>
              <a:gd name="T74" fmla="*/ 201 w 604"/>
              <a:gd name="T75" fmla="*/ 560 h 604"/>
              <a:gd name="T76" fmla="*/ 225 w 604"/>
              <a:gd name="T77" fmla="*/ 601 h 604"/>
              <a:gd name="T78" fmla="*/ 277 w 604"/>
              <a:gd name="T79" fmla="*/ 589 h 604"/>
              <a:gd name="T80" fmla="*/ 315 w 604"/>
              <a:gd name="T81" fmla="*/ 555 h 604"/>
              <a:gd name="T82" fmla="*/ 343 w 604"/>
              <a:gd name="T83" fmla="*/ 576 h 604"/>
              <a:gd name="T84" fmla="*/ 385 w 604"/>
              <a:gd name="T85" fmla="*/ 599 h 604"/>
              <a:gd name="T86" fmla="*/ 424 w 604"/>
              <a:gd name="T87" fmla="*/ 563 h 604"/>
              <a:gd name="T88" fmla="*/ 440 w 604"/>
              <a:gd name="T89" fmla="*/ 515 h 604"/>
              <a:gd name="T90" fmla="*/ 475 w 604"/>
              <a:gd name="T91" fmla="*/ 518 h 604"/>
              <a:gd name="T92" fmla="*/ 523 w 604"/>
              <a:gd name="T93" fmla="*/ 518 h 604"/>
              <a:gd name="T94" fmla="*/ 538 w 604"/>
              <a:gd name="T95" fmla="*/ 467 h 604"/>
              <a:gd name="T96" fmla="*/ 129 w 604"/>
              <a:gd name="T97" fmla="*/ 342 h 604"/>
              <a:gd name="T98" fmla="*/ 151 w 604"/>
              <a:gd name="T99" fmla="*/ 210 h 604"/>
              <a:gd name="T100" fmla="*/ 262 w 604"/>
              <a:gd name="T101" fmla="*/ 129 h 604"/>
              <a:gd name="T102" fmla="*/ 394 w 604"/>
              <a:gd name="T103" fmla="*/ 151 h 604"/>
              <a:gd name="T104" fmla="*/ 475 w 604"/>
              <a:gd name="T105" fmla="*/ 262 h 604"/>
              <a:gd name="T106" fmla="*/ 454 w 604"/>
              <a:gd name="T107" fmla="*/ 394 h 604"/>
              <a:gd name="T108" fmla="*/ 342 w 604"/>
              <a:gd name="T109" fmla="*/ 475 h 604"/>
              <a:gd name="T110" fmla="*/ 210 w 604"/>
              <a:gd name="T111" fmla="*/ 45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04" h="604">
                <a:moveTo>
                  <a:pt x="535" y="463"/>
                </a:moveTo>
                <a:lnTo>
                  <a:pt x="530" y="458"/>
                </a:lnTo>
                <a:lnTo>
                  <a:pt x="528" y="451"/>
                </a:lnTo>
                <a:lnTo>
                  <a:pt x="527" y="445"/>
                </a:lnTo>
                <a:lnTo>
                  <a:pt x="526" y="437"/>
                </a:lnTo>
                <a:lnTo>
                  <a:pt x="526" y="429"/>
                </a:lnTo>
                <a:lnTo>
                  <a:pt x="527" y="423"/>
                </a:lnTo>
                <a:lnTo>
                  <a:pt x="528" y="417"/>
                </a:lnTo>
                <a:lnTo>
                  <a:pt x="529" y="413"/>
                </a:lnTo>
                <a:lnTo>
                  <a:pt x="531" y="410"/>
                </a:lnTo>
                <a:lnTo>
                  <a:pt x="535" y="408"/>
                </a:lnTo>
                <a:lnTo>
                  <a:pt x="538" y="405"/>
                </a:lnTo>
                <a:lnTo>
                  <a:pt x="543" y="404"/>
                </a:lnTo>
                <a:lnTo>
                  <a:pt x="548" y="403"/>
                </a:lnTo>
                <a:lnTo>
                  <a:pt x="553" y="403"/>
                </a:lnTo>
                <a:lnTo>
                  <a:pt x="560" y="403"/>
                </a:lnTo>
                <a:lnTo>
                  <a:pt x="565" y="404"/>
                </a:lnTo>
                <a:lnTo>
                  <a:pt x="572" y="404"/>
                </a:lnTo>
                <a:lnTo>
                  <a:pt x="577" y="403"/>
                </a:lnTo>
                <a:lnTo>
                  <a:pt x="583" y="401"/>
                </a:lnTo>
                <a:lnTo>
                  <a:pt x="588" y="398"/>
                </a:lnTo>
                <a:lnTo>
                  <a:pt x="593" y="392"/>
                </a:lnTo>
                <a:lnTo>
                  <a:pt x="598" y="386"/>
                </a:lnTo>
                <a:lnTo>
                  <a:pt x="601" y="379"/>
                </a:lnTo>
                <a:lnTo>
                  <a:pt x="603" y="372"/>
                </a:lnTo>
                <a:lnTo>
                  <a:pt x="604" y="363"/>
                </a:lnTo>
                <a:lnTo>
                  <a:pt x="604" y="355"/>
                </a:lnTo>
                <a:lnTo>
                  <a:pt x="603" y="348"/>
                </a:lnTo>
                <a:lnTo>
                  <a:pt x="601" y="341"/>
                </a:lnTo>
                <a:lnTo>
                  <a:pt x="598" y="336"/>
                </a:lnTo>
                <a:lnTo>
                  <a:pt x="594" y="330"/>
                </a:lnTo>
                <a:lnTo>
                  <a:pt x="589" y="327"/>
                </a:lnTo>
                <a:lnTo>
                  <a:pt x="584" y="325"/>
                </a:lnTo>
                <a:lnTo>
                  <a:pt x="578" y="323"/>
                </a:lnTo>
                <a:lnTo>
                  <a:pt x="573" y="318"/>
                </a:lnTo>
                <a:lnTo>
                  <a:pt x="567" y="313"/>
                </a:lnTo>
                <a:lnTo>
                  <a:pt x="563" y="306"/>
                </a:lnTo>
                <a:lnTo>
                  <a:pt x="560" y="301"/>
                </a:lnTo>
                <a:lnTo>
                  <a:pt x="556" y="294"/>
                </a:lnTo>
                <a:lnTo>
                  <a:pt x="555" y="289"/>
                </a:lnTo>
                <a:lnTo>
                  <a:pt x="554" y="285"/>
                </a:lnTo>
                <a:lnTo>
                  <a:pt x="554" y="281"/>
                </a:lnTo>
                <a:lnTo>
                  <a:pt x="555" y="277"/>
                </a:lnTo>
                <a:lnTo>
                  <a:pt x="559" y="274"/>
                </a:lnTo>
                <a:lnTo>
                  <a:pt x="562" y="271"/>
                </a:lnTo>
                <a:lnTo>
                  <a:pt x="565" y="266"/>
                </a:lnTo>
                <a:lnTo>
                  <a:pt x="571" y="264"/>
                </a:lnTo>
                <a:lnTo>
                  <a:pt x="575" y="261"/>
                </a:lnTo>
                <a:lnTo>
                  <a:pt x="581" y="259"/>
                </a:lnTo>
                <a:lnTo>
                  <a:pt x="587" y="256"/>
                </a:lnTo>
                <a:lnTo>
                  <a:pt x="591" y="252"/>
                </a:lnTo>
                <a:lnTo>
                  <a:pt x="594" y="248"/>
                </a:lnTo>
                <a:lnTo>
                  <a:pt x="598" y="241"/>
                </a:lnTo>
                <a:lnTo>
                  <a:pt x="599" y="235"/>
                </a:lnTo>
                <a:lnTo>
                  <a:pt x="600" y="227"/>
                </a:lnTo>
                <a:lnTo>
                  <a:pt x="599" y="219"/>
                </a:lnTo>
                <a:lnTo>
                  <a:pt x="598" y="212"/>
                </a:lnTo>
                <a:lnTo>
                  <a:pt x="594" y="204"/>
                </a:lnTo>
                <a:lnTo>
                  <a:pt x="590" y="197"/>
                </a:lnTo>
                <a:lnTo>
                  <a:pt x="586" y="191"/>
                </a:lnTo>
                <a:lnTo>
                  <a:pt x="580" y="187"/>
                </a:lnTo>
                <a:lnTo>
                  <a:pt x="575" y="184"/>
                </a:lnTo>
                <a:lnTo>
                  <a:pt x="569" y="181"/>
                </a:lnTo>
                <a:lnTo>
                  <a:pt x="563" y="180"/>
                </a:lnTo>
                <a:lnTo>
                  <a:pt x="558" y="181"/>
                </a:lnTo>
                <a:lnTo>
                  <a:pt x="551" y="183"/>
                </a:lnTo>
                <a:lnTo>
                  <a:pt x="544" y="181"/>
                </a:lnTo>
                <a:lnTo>
                  <a:pt x="537" y="179"/>
                </a:lnTo>
                <a:lnTo>
                  <a:pt x="530" y="176"/>
                </a:lnTo>
                <a:lnTo>
                  <a:pt x="524" y="172"/>
                </a:lnTo>
                <a:lnTo>
                  <a:pt x="518" y="168"/>
                </a:lnTo>
                <a:lnTo>
                  <a:pt x="514" y="164"/>
                </a:lnTo>
                <a:lnTo>
                  <a:pt x="512" y="161"/>
                </a:lnTo>
                <a:lnTo>
                  <a:pt x="510" y="158"/>
                </a:lnTo>
                <a:lnTo>
                  <a:pt x="510" y="154"/>
                </a:lnTo>
                <a:lnTo>
                  <a:pt x="510" y="150"/>
                </a:lnTo>
                <a:lnTo>
                  <a:pt x="511" y="144"/>
                </a:lnTo>
                <a:lnTo>
                  <a:pt x="513" y="140"/>
                </a:lnTo>
                <a:lnTo>
                  <a:pt x="515" y="135"/>
                </a:lnTo>
                <a:lnTo>
                  <a:pt x="518" y="130"/>
                </a:lnTo>
                <a:lnTo>
                  <a:pt x="522" y="125"/>
                </a:lnTo>
                <a:lnTo>
                  <a:pt x="526" y="121"/>
                </a:lnTo>
                <a:lnTo>
                  <a:pt x="527" y="115"/>
                </a:lnTo>
                <a:lnTo>
                  <a:pt x="528" y="109"/>
                </a:lnTo>
                <a:lnTo>
                  <a:pt x="527" y="102"/>
                </a:lnTo>
                <a:lnTo>
                  <a:pt x="526" y="96"/>
                </a:lnTo>
                <a:lnTo>
                  <a:pt x="523" y="88"/>
                </a:lnTo>
                <a:lnTo>
                  <a:pt x="518" y="83"/>
                </a:lnTo>
                <a:lnTo>
                  <a:pt x="512" y="76"/>
                </a:lnTo>
                <a:lnTo>
                  <a:pt x="506" y="71"/>
                </a:lnTo>
                <a:lnTo>
                  <a:pt x="499" y="67"/>
                </a:lnTo>
                <a:lnTo>
                  <a:pt x="492" y="64"/>
                </a:lnTo>
                <a:lnTo>
                  <a:pt x="486" y="63"/>
                </a:lnTo>
                <a:lnTo>
                  <a:pt x="479" y="63"/>
                </a:lnTo>
                <a:lnTo>
                  <a:pt x="473" y="64"/>
                </a:lnTo>
                <a:lnTo>
                  <a:pt x="467" y="66"/>
                </a:lnTo>
                <a:lnTo>
                  <a:pt x="463" y="71"/>
                </a:lnTo>
                <a:lnTo>
                  <a:pt x="459" y="74"/>
                </a:lnTo>
                <a:lnTo>
                  <a:pt x="453" y="78"/>
                </a:lnTo>
                <a:lnTo>
                  <a:pt x="449" y="80"/>
                </a:lnTo>
                <a:lnTo>
                  <a:pt x="444" y="83"/>
                </a:lnTo>
                <a:lnTo>
                  <a:pt x="439" y="84"/>
                </a:lnTo>
                <a:lnTo>
                  <a:pt x="435" y="85"/>
                </a:lnTo>
                <a:lnTo>
                  <a:pt x="431" y="85"/>
                </a:lnTo>
                <a:lnTo>
                  <a:pt x="428" y="83"/>
                </a:lnTo>
                <a:lnTo>
                  <a:pt x="424" y="80"/>
                </a:lnTo>
                <a:lnTo>
                  <a:pt x="421" y="76"/>
                </a:lnTo>
                <a:lnTo>
                  <a:pt x="416" y="72"/>
                </a:lnTo>
                <a:lnTo>
                  <a:pt x="412" y="65"/>
                </a:lnTo>
                <a:lnTo>
                  <a:pt x="408" y="59"/>
                </a:lnTo>
                <a:lnTo>
                  <a:pt x="405" y="52"/>
                </a:lnTo>
                <a:lnTo>
                  <a:pt x="404" y="46"/>
                </a:lnTo>
                <a:lnTo>
                  <a:pt x="404" y="39"/>
                </a:lnTo>
                <a:lnTo>
                  <a:pt x="404" y="34"/>
                </a:lnTo>
                <a:lnTo>
                  <a:pt x="403" y="27"/>
                </a:lnTo>
                <a:lnTo>
                  <a:pt x="401" y="22"/>
                </a:lnTo>
                <a:lnTo>
                  <a:pt x="397" y="16"/>
                </a:lnTo>
                <a:lnTo>
                  <a:pt x="392" y="11"/>
                </a:lnTo>
                <a:lnTo>
                  <a:pt x="386" y="7"/>
                </a:lnTo>
                <a:lnTo>
                  <a:pt x="379" y="3"/>
                </a:lnTo>
                <a:lnTo>
                  <a:pt x="372" y="1"/>
                </a:lnTo>
                <a:lnTo>
                  <a:pt x="363" y="0"/>
                </a:lnTo>
                <a:lnTo>
                  <a:pt x="355" y="0"/>
                </a:lnTo>
                <a:lnTo>
                  <a:pt x="348" y="1"/>
                </a:lnTo>
                <a:lnTo>
                  <a:pt x="341" y="3"/>
                </a:lnTo>
                <a:lnTo>
                  <a:pt x="336" y="6"/>
                </a:lnTo>
                <a:lnTo>
                  <a:pt x="330" y="11"/>
                </a:lnTo>
                <a:lnTo>
                  <a:pt x="327" y="15"/>
                </a:lnTo>
                <a:lnTo>
                  <a:pt x="325" y="21"/>
                </a:lnTo>
                <a:lnTo>
                  <a:pt x="323" y="27"/>
                </a:lnTo>
                <a:lnTo>
                  <a:pt x="318" y="32"/>
                </a:lnTo>
                <a:lnTo>
                  <a:pt x="313" y="37"/>
                </a:lnTo>
                <a:lnTo>
                  <a:pt x="306" y="41"/>
                </a:lnTo>
                <a:lnTo>
                  <a:pt x="300" y="44"/>
                </a:lnTo>
                <a:lnTo>
                  <a:pt x="294" y="48"/>
                </a:lnTo>
                <a:lnTo>
                  <a:pt x="289" y="49"/>
                </a:lnTo>
                <a:lnTo>
                  <a:pt x="285" y="50"/>
                </a:lnTo>
                <a:lnTo>
                  <a:pt x="281" y="50"/>
                </a:lnTo>
                <a:lnTo>
                  <a:pt x="277" y="49"/>
                </a:lnTo>
                <a:lnTo>
                  <a:pt x="274" y="47"/>
                </a:lnTo>
                <a:lnTo>
                  <a:pt x="271" y="43"/>
                </a:lnTo>
                <a:lnTo>
                  <a:pt x="266" y="39"/>
                </a:lnTo>
                <a:lnTo>
                  <a:pt x="264" y="35"/>
                </a:lnTo>
                <a:lnTo>
                  <a:pt x="261" y="29"/>
                </a:lnTo>
                <a:lnTo>
                  <a:pt x="259" y="24"/>
                </a:lnTo>
                <a:lnTo>
                  <a:pt x="256" y="18"/>
                </a:lnTo>
                <a:lnTo>
                  <a:pt x="252" y="13"/>
                </a:lnTo>
                <a:lnTo>
                  <a:pt x="248" y="10"/>
                </a:lnTo>
                <a:lnTo>
                  <a:pt x="241" y="6"/>
                </a:lnTo>
                <a:lnTo>
                  <a:pt x="235" y="5"/>
                </a:lnTo>
                <a:lnTo>
                  <a:pt x="227" y="4"/>
                </a:lnTo>
                <a:lnTo>
                  <a:pt x="219" y="5"/>
                </a:lnTo>
                <a:lnTo>
                  <a:pt x="212" y="7"/>
                </a:lnTo>
                <a:lnTo>
                  <a:pt x="204" y="10"/>
                </a:lnTo>
                <a:lnTo>
                  <a:pt x="197" y="14"/>
                </a:lnTo>
                <a:lnTo>
                  <a:pt x="191" y="18"/>
                </a:lnTo>
                <a:lnTo>
                  <a:pt x="187" y="24"/>
                </a:lnTo>
                <a:lnTo>
                  <a:pt x="183" y="29"/>
                </a:lnTo>
                <a:lnTo>
                  <a:pt x="181" y="36"/>
                </a:lnTo>
                <a:lnTo>
                  <a:pt x="180" y="41"/>
                </a:lnTo>
                <a:lnTo>
                  <a:pt x="181" y="48"/>
                </a:lnTo>
                <a:lnTo>
                  <a:pt x="183" y="53"/>
                </a:lnTo>
                <a:lnTo>
                  <a:pt x="181" y="60"/>
                </a:lnTo>
                <a:lnTo>
                  <a:pt x="179" y="67"/>
                </a:lnTo>
                <a:lnTo>
                  <a:pt x="176" y="74"/>
                </a:lnTo>
                <a:lnTo>
                  <a:pt x="172" y="80"/>
                </a:lnTo>
                <a:lnTo>
                  <a:pt x="168" y="86"/>
                </a:lnTo>
                <a:lnTo>
                  <a:pt x="164" y="90"/>
                </a:lnTo>
                <a:lnTo>
                  <a:pt x="161" y="92"/>
                </a:lnTo>
                <a:lnTo>
                  <a:pt x="158" y="94"/>
                </a:lnTo>
                <a:lnTo>
                  <a:pt x="154" y="94"/>
                </a:lnTo>
                <a:lnTo>
                  <a:pt x="150" y="94"/>
                </a:lnTo>
                <a:lnTo>
                  <a:pt x="144" y="93"/>
                </a:lnTo>
                <a:lnTo>
                  <a:pt x="140" y="92"/>
                </a:lnTo>
                <a:lnTo>
                  <a:pt x="135" y="89"/>
                </a:lnTo>
                <a:lnTo>
                  <a:pt x="130" y="86"/>
                </a:lnTo>
                <a:lnTo>
                  <a:pt x="125" y="83"/>
                </a:lnTo>
                <a:lnTo>
                  <a:pt x="121" y="79"/>
                </a:lnTo>
                <a:lnTo>
                  <a:pt x="115" y="77"/>
                </a:lnTo>
                <a:lnTo>
                  <a:pt x="109" y="76"/>
                </a:lnTo>
                <a:lnTo>
                  <a:pt x="102" y="77"/>
                </a:lnTo>
                <a:lnTo>
                  <a:pt x="96" y="79"/>
                </a:lnTo>
                <a:lnTo>
                  <a:pt x="88" y="83"/>
                </a:lnTo>
                <a:lnTo>
                  <a:pt x="81" y="87"/>
                </a:lnTo>
                <a:lnTo>
                  <a:pt x="76" y="92"/>
                </a:lnTo>
                <a:lnTo>
                  <a:pt x="71" y="99"/>
                </a:lnTo>
                <a:lnTo>
                  <a:pt x="67" y="105"/>
                </a:lnTo>
                <a:lnTo>
                  <a:pt x="64" y="112"/>
                </a:lnTo>
                <a:lnTo>
                  <a:pt x="63" y="119"/>
                </a:lnTo>
                <a:lnTo>
                  <a:pt x="63" y="126"/>
                </a:lnTo>
                <a:lnTo>
                  <a:pt x="64" y="131"/>
                </a:lnTo>
                <a:lnTo>
                  <a:pt x="66" y="137"/>
                </a:lnTo>
                <a:lnTo>
                  <a:pt x="69" y="142"/>
                </a:lnTo>
                <a:lnTo>
                  <a:pt x="74" y="147"/>
                </a:lnTo>
                <a:lnTo>
                  <a:pt x="76" y="153"/>
                </a:lnTo>
                <a:lnTo>
                  <a:pt x="78" y="161"/>
                </a:lnTo>
                <a:lnTo>
                  <a:pt x="78" y="167"/>
                </a:lnTo>
                <a:lnTo>
                  <a:pt x="78" y="175"/>
                </a:lnTo>
                <a:lnTo>
                  <a:pt x="77" y="181"/>
                </a:lnTo>
                <a:lnTo>
                  <a:pt x="76" y="188"/>
                </a:lnTo>
                <a:lnTo>
                  <a:pt x="75" y="191"/>
                </a:lnTo>
                <a:lnTo>
                  <a:pt x="73" y="194"/>
                </a:lnTo>
                <a:lnTo>
                  <a:pt x="69" y="197"/>
                </a:lnTo>
                <a:lnTo>
                  <a:pt x="66" y="199"/>
                </a:lnTo>
                <a:lnTo>
                  <a:pt x="62" y="200"/>
                </a:lnTo>
                <a:lnTo>
                  <a:pt x="56" y="201"/>
                </a:lnTo>
                <a:lnTo>
                  <a:pt x="51" y="202"/>
                </a:lnTo>
                <a:lnTo>
                  <a:pt x="44" y="201"/>
                </a:lnTo>
                <a:lnTo>
                  <a:pt x="39" y="200"/>
                </a:lnTo>
                <a:lnTo>
                  <a:pt x="33" y="200"/>
                </a:lnTo>
                <a:lnTo>
                  <a:pt x="27" y="201"/>
                </a:lnTo>
                <a:lnTo>
                  <a:pt x="22" y="203"/>
                </a:lnTo>
                <a:lnTo>
                  <a:pt x="16" y="208"/>
                </a:lnTo>
                <a:lnTo>
                  <a:pt x="11" y="212"/>
                </a:lnTo>
                <a:lnTo>
                  <a:pt x="6" y="218"/>
                </a:lnTo>
                <a:lnTo>
                  <a:pt x="3" y="225"/>
                </a:lnTo>
                <a:lnTo>
                  <a:pt x="1" y="234"/>
                </a:lnTo>
                <a:lnTo>
                  <a:pt x="0" y="241"/>
                </a:lnTo>
                <a:lnTo>
                  <a:pt x="0" y="249"/>
                </a:lnTo>
                <a:lnTo>
                  <a:pt x="1" y="256"/>
                </a:lnTo>
                <a:lnTo>
                  <a:pt x="3" y="263"/>
                </a:lnTo>
                <a:lnTo>
                  <a:pt x="6" y="269"/>
                </a:lnTo>
                <a:lnTo>
                  <a:pt x="11" y="274"/>
                </a:lnTo>
                <a:lnTo>
                  <a:pt x="15" y="277"/>
                </a:lnTo>
                <a:lnTo>
                  <a:pt x="21" y="279"/>
                </a:lnTo>
                <a:lnTo>
                  <a:pt x="27" y="281"/>
                </a:lnTo>
                <a:lnTo>
                  <a:pt x="33" y="286"/>
                </a:lnTo>
                <a:lnTo>
                  <a:pt x="37" y="291"/>
                </a:lnTo>
                <a:lnTo>
                  <a:pt x="41" y="298"/>
                </a:lnTo>
                <a:lnTo>
                  <a:pt x="44" y="304"/>
                </a:lnTo>
                <a:lnTo>
                  <a:pt x="48" y="310"/>
                </a:lnTo>
                <a:lnTo>
                  <a:pt x="49" y="315"/>
                </a:lnTo>
                <a:lnTo>
                  <a:pt x="50" y="319"/>
                </a:lnTo>
                <a:lnTo>
                  <a:pt x="50" y="324"/>
                </a:lnTo>
                <a:lnTo>
                  <a:pt x="49" y="327"/>
                </a:lnTo>
                <a:lnTo>
                  <a:pt x="46" y="330"/>
                </a:lnTo>
                <a:lnTo>
                  <a:pt x="42" y="335"/>
                </a:lnTo>
                <a:lnTo>
                  <a:pt x="39" y="338"/>
                </a:lnTo>
                <a:lnTo>
                  <a:pt x="34" y="341"/>
                </a:lnTo>
                <a:lnTo>
                  <a:pt x="29" y="343"/>
                </a:lnTo>
                <a:lnTo>
                  <a:pt x="23" y="346"/>
                </a:lnTo>
                <a:lnTo>
                  <a:pt x="17" y="348"/>
                </a:lnTo>
                <a:lnTo>
                  <a:pt x="13" y="352"/>
                </a:lnTo>
                <a:lnTo>
                  <a:pt x="10" y="358"/>
                </a:lnTo>
                <a:lnTo>
                  <a:pt x="6" y="363"/>
                </a:lnTo>
                <a:lnTo>
                  <a:pt x="5" y="369"/>
                </a:lnTo>
                <a:lnTo>
                  <a:pt x="4" y="377"/>
                </a:lnTo>
                <a:lnTo>
                  <a:pt x="5" y="385"/>
                </a:lnTo>
                <a:lnTo>
                  <a:pt x="6" y="393"/>
                </a:lnTo>
                <a:lnTo>
                  <a:pt x="10" y="401"/>
                </a:lnTo>
                <a:lnTo>
                  <a:pt x="14" y="408"/>
                </a:lnTo>
                <a:lnTo>
                  <a:pt x="18" y="413"/>
                </a:lnTo>
                <a:lnTo>
                  <a:pt x="24" y="418"/>
                </a:lnTo>
                <a:lnTo>
                  <a:pt x="29" y="422"/>
                </a:lnTo>
                <a:lnTo>
                  <a:pt x="35" y="424"/>
                </a:lnTo>
                <a:lnTo>
                  <a:pt x="41" y="424"/>
                </a:lnTo>
                <a:lnTo>
                  <a:pt x="47" y="423"/>
                </a:lnTo>
                <a:lnTo>
                  <a:pt x="53" y="423"/>
                </a:lnTo>
                <a:lnTo>
                  <a:pt x="60" y="423"/>
                </a:lnTo>
                <a:lnTo>
                  <a:pt x="67" y="426"/>
                </a:lnTo>
                <a:lnTo>
                  <a:pt x="74" y="428"/>
                </a:lnTo>
                <a:lnTo>
                  <a:pt x="80" y="433"/>
                </a:lnTo>
                <a:lnTo>
                  <a:pt x="86" y="437"/>
                </a:lnTo>
                <a:lnTo>
                  <a:pt x="90" y="440"/>
                </a:lnTo>
                <a:lnTo>
                  <a:pt x="92" y="443"/>
                </a:lnTo>
                <a:lnTo>
                  <a:pt x="94" y="447"/>
                </a:lnTo>
                <a:lnTo>
                  <a:pt x="94" y="451"/>
                </a:lnTo>
                <a:lnTo>
                  <a:pt x="94" y="455"/>
                </a:lnTo>
                <a:lnTo>
                  <a:pt x="93" y="460"/>
                </a:lnTo>
                <a:lnTo>
                  <a:pt x="92" y="465"/>
                </a:lnTo>
                <a:lnTo>
                  <a:pt x="89" y="470"/>
                </a:lnTo>
                <a:lnTo>
                  <a:pt x="86" y="475"/>
                </a:lnTo>
                <a:lnTo>
                  <a:pt x="83" y="479"/>
                </a:lnTo>
                <a:lnTo>
                  <a:pt x="79" y="484"/>
                </a:lnTo>
                <a:lnTo>
                  <a:pt x="77" y="490"/>
                </a:lnTo>
                <a:lnTo>
                  <a:pt x="76" y="496"/>
                </a:lnTo>
                <a:lnTo>
                  <a:pt x="77" y="502"/>
                </a:lnTo>
                <a:lnTo>
                  <a:pt x="79" y="510"/>
                </a:lnTo>
                <a:lnTo>
                  <a:pt x="81" y="516"/>
                </a:lnTo>
                <a:lnTo>
                  <a:pt x="86" y="523"/>
                </a:lnTo>
                <a:lnTo>
                  <a:pt x="92" y="528"/>
                </a:lnTo>
                <a:lnTo>
                  <a:pt x="98" y="534"/>
                </a:lnTo>
                <a:lnTo>
                  <a:pt x="105" y="538"/>
                </a:lnTo>
                <a:lnTo>
                  <a:pt x="112" y="540"/>
                </a:lnTo>
                <a:lnTo>
                  <a:pt x="118" y="541"/>
                </a:lnTo>
                <a:lnTo>
                  <a:pt x="125" y="542"/>
                </a:lnTo>
                <a:lnTo>
                  <a:pt x="131" y="541"/>
                </a:lnTo>
                <a:lnTo>
                  <a:pt x="137" y="538"/>
                </a:lnTo>
                <a:lnTo>
                  <a:pt x="141" y="535"/>
                </a:lnTo>
                <a:lnTo>
                  <a:pt x="147" y="530"/>
                </a:lnTo>
                <a:lnTo>
                  <a:pt x="153" y="528"/>
                </a:lnTo>
                <a:lnTo>
                  <a:pt x="160" y="527"/>
                </a:lnTo>
                <a:lnTo>
                  <a:pt x="167" y="526"/>
                </a:lnTo>
                <a:lnTo>
                  <a:pt x="175" y="526"/>
                </a:lnTo>
                <a:lnTo>
                  <a:pt x="181" y="527"/>
                </a:lnTo>
                <a:lnTo>
                  <a:pt x="187" y="528"/>
                </a:lnTo>
                <a:lnTo>
                  <a:pt x="191" y="529"/>
                </a:lnTo>
                <a:lnTo>
                  <a:pt x="194" y="531"/>
                </a:lnTo>
                <a:lnTo>
                  <a:pt x="197" y="535"/>
                </a:lnTo>
                <a:lnTo>
                  <a:pt x="199" y="538"/>
                </a:lnTo>
                <a:lnTo>
                  <a:pt x="200" y="543"/>
                </a:lnTo>
                <a:lnTo>
                  <a:pt x="201" y="548"/>
                </a:lnTo>
                <a:lnTo>
                  <a:pt x="201" y="553"/>
                </a:lnTo>
                <a:lnTo>
                  <a:pt x="201" y="560"/>
                </a:lnTo>
                <a:lnTo>
                  <a:pt x="200" y="565"/>
                </a:lnTo>
                <a:lnTo>
                  <a:pt x="200" y="572"/>
                </a:lnTo>
                <a:lnTo>
                  <a:pt x="201" y="577"/>
                </a:lnTo>
                <a:lnTo>
                  <a:pt x="203" y="583"/>
                </a:lnTo>
                <a:lnTo>
                  <a:pt x="208" y="588"/>
                </a:lnTo>
                <a:lnTo>
                  <a:pt x="212" y="593"/>
                </a:lnTo>
                <a:lnTo>
                  <a:pt x="218" y="598"/>
                </a:lnTo>
                <a:lnTo>
                  <a:pt x="225" y="601"/>
                </a:lnTo>
                <a:lnTo>
                  <a:pt x="234" y="603"/>
                </a:lnTo>
                <a:lnTo>
                  <a:pt x="241" y="604"/>
                </a:lnTo>
                <a:lnTo>
                  <a:pt x="249" y="604"/>
                </a:lnTo>
                <a:lnTo>
                  <a:pt x="256" y="603"/>
                </a:lnTo>
                <a:lnTo>
                  <a:pt x="263" y="601"/>
                </a:lnTo>
                <a:lnTo>
                  <a:pt x="268" y="598"/>
                </a:lnTo>
                <a:lnTo>
                  <a:pt x="274" y="595"/>
                </a:lnTo>
                <a:lnTo>
                  <a:pt x="277" y="589"/>
                </a:lnTo>
                <a:lnTo>
                  <a:pt x="279" y="584"/>
                </a:lnTo>
                <a:lnTo>
                  <a:pt x="281" y="578"/>
                </a:lnTo>
                <a:lnTo>
                  <a:pt x="286" y="573"/>
                </a:lnTo>
                <a:lnTo>
                  <a:pt x="291" y="567"/>
                </a:lnTo>
                <a:lnTo>
                  <a:pt x="298" y="563"/>
                </a:lnTo>
                <a:lnTo>
                  <a:pt x="304" y="560"/>
                </a:lnTo>
                <a:lnTo>
                  <a:pt x="310" y="558"/>
                </a:lnTo>
                <a:lnTo>
                  <a:pt x="315" y="555"/>
                </a:lnTo>
                <a:lnTo>
                  <a:pt x="319" y="554"/>
                </a:lnTo>
                <a:lnTo>
                  <a:pt x="324" y="554"/>
                </a:lnTo>
                <a:lnTo>
                  <a:pt x="327" y="556"/>
                </a:lnTo>
                <a:lnTo>
                  <a:pt x="330" y="559"/>
                </a:lnTo>
                <a:lnTo>
                  <a:pt x="335" y="562"/>
                </a:lnTo>
                <a:lnTo>
                  <a:pt x="338" y="565"/>
                </a:lnTo>
                <a:lnTo>
                  <a:pt x="340" y="571"/>
                </a:lnTo>
                <a:lnTo>
                  <a:pt x="343" y="576"/>
                </a:lnTo>
                <a:lnTo>
                  <a:pt x="346" y="581"/>
                </a:lnTo>
                <a:lnTo>
                  <a:pt x="348" y="587"/>
                </a:lnTo>
                <a:lnTo>
                  <a:pt x="352" y="591"/>
                </a:lnTo>
                <a:lnTo>
                  <a:pt x="356" y="595"/>
                </a:lnTo>
                <a:lnTo>
                  <a:pt x="363" y="598"/>
                </a:lnTo>
                <a:lnTo>
                  <a:pt x="369" y="599"/>
                </a:lnTo>
                <a:lnTo>
                  <a:pt x="377" y="600"/>
                </a:lnTo>
                <a:lnTo>
                  <a:pt x="385" y="599"/>
                </a:lnTo>
                <a:lnTo>
                  <a:pt x="393" y="598"/>
                </a:lnTo>
                <a:lnTo>
                  <a:pt x="401" y="595"/>
                </a:lnTo>
                <a:lnTo>
                  <a:pt x="408" y="590"/>
                </a:lnTo>
                <a:lnTo>
                  <a:pt x="413" y="586"/>
                </a:lnTo>
                <a:lnTo>
                  <a:pt x="417" y="580"/>
                </a:lnTo>
                <a:lnTo>
                  <a:pt x="422" y="575"/>
                </a:lnTo>
                <a:lnTo>
                  <a:pt x="424" y="570"/>
                </a:lnTo>
                <a:lnTo>
                  <a:pt x="424" y="563"/>
                </a:lnTo>
                <a:lnTo>
                  <a:pt x="423" y="558"/>
                </a:lnTo>
                <a:lnTo>
                  <a:pt x="423" y="551"/>
                </a:lnTo>
                <a:lnTo>
                  <a:pt x="423" y="545"/>
                </a:lnTo>
                <a:lnTo>
                  <a:pt x="425" y="538"/>
                </a:lnTo>
                <a:lnTo>
                  <a:pt x="428" y="530"/>
                </a:lnTo>
                <a:lnTo>
                  <a:pt x="433" y="525"/>
                </a:lnTo>
                <a:lnTo>
                  <a:pt x="436" y="520"/>
                </a:lnTo>
                <a:lnTo>
                  <a:pt x="440" y="515"/>
                </a:lnTo>
                <a:lnTo>
                  <a:pt x="443" y="512"/>
                </a:lnTo>
                <a:lnTo>
                  <a:pt x="447" y="511"/>
                </a:lnTo>
                <a:lnTo>
                  <a:pt x="451" y="510"/>
                </a:lnTo>
                <a:lnTo>
                  <a:pt x="455" y="510"/>
                </a:lnTo>
                <a:lnTo>
                  <a:pt x="460" y="511"/>
                </a:lnTo>
                <a:lnTo>
                  <a:pt x="464" y="513"/>
                </a:lnTo>
                <a:lnTo>
                  <a:pt x="469" y="515"/>
                </a:lnTo>
                <a:lnTo>
                  <a:pt x="475" y="518"/>
                </a:lnTo>
                <a:lnTo>
                  <a:pt x="479" y="522"/>
                </a:lnTo>
                <a:lnTo>
                  <a:pt x="484" y="526"/>
                </a:lnTo>
                <a:lnTo>
                  <a:pt x="490" y="528"/>
                </a:lnTo>
                <a:lnTo>
                  <a:pt x="496" y="528"/>
                </a:lnTo>
                <a:lnTo>
                  <a:pt x="502" y="528"/>
                </a:lnTo>
                <a:lnTo>
                  <a:pt x="510" y="526"/>
                </a:lnTo>
                <a:lnTo>
                  <a:pt x="516" y="523"/>
                </a:lnTo>
                <a:lnTo>
                  <a:pt x="523" y="518"/>
                </a:lnTo>
                <a:lnTo>
                  <a:pt x="528" y="513"/>
                </a:lnTo>
                <a:lnTo>
                  <a:pt x="534" y="506"/>
                </a:lnTo>
                <a:lnTo>
                  <a:pt x="538" y="500"/>
                </a:lnTo>
                <a:lnTo>
                  <a:pt x="540" y="492"/>
                </a:lnTo>
                <a:lnTo>
                  <a:pt x="541" y="486"/>
                </a:lnTo>
                <a:lnTo>
                  <a:pt x="542" y="479"/>
                </a:lnTo>
                <a:lnTo>
                  <a:pt x="540" y="473"/>
                </a:lnTo>
                <a:lnTo>
                  <a:pt x="538" y="467"/>
                </a:lnTo>
                <a:lnTo>
                  <a:pt x="535" y="463"/>
                </a:lnTo>
                <a:close/>
                <a:moveTo>
                  <a:pt x="181" y="433"/>
                </a:moveTo>
                <a:lnTo>
                  <a:pt x="168" y="420"/>
                </a:lnTo>
                <a:lnTo>
                  <a:pt x="158" y="405"/>
                </a:lnTo>
                <a:lnTo>
                  <a:pt x="148" y="390"/>
                </a:lnTo>
                <a:lnTo>
                  <a:pt x="140" y="375"/>
                </a:lnTo>
                <a:lnTo>
                  <a:pt x="134" y="359"/>
                </a:lnTo>
                <a:lnTo>
                  <a:pt x="129" y="342"/>
                </a:lnTo>
                <a:lnTo>
                  <a:pt x="126" y="326"/>
                </a:lnTo>
                <a:lnTo>
                  <a:pt x="125" y="309"/>
                </a:lnTo>
                <a:lnTo>
                  <a:pt x="125" y="291"/>
                </a:lnTo>
                <a:lnTo>
                  <a:pt x="127" y="275"/>
                </a:lnTo>
                <a:lnTo>
                  <a:pt x="130" y="258"/>
                </a:lnTo>
                <a:lnTo>
                  <a:pt x="136" y="241"/>
                </a:lnTo>
                <a:lnTo>
                  <a:pt x="142" y="226"/>
                </a:lnTo>
                <a:lnTo>
                  <a:pt x="151" y="210"/>
                </a:lnTo>
                <a:lnTo>
                  <a:pt x="161" y="196"/>
                </a:lnTo>
                <a:lnTo>
                  <a:pt x="173" y="181"/>
                </a:lnTo>
                <a:lnTo>
                  <a:pt x="186" y="168"/>
                </a:lnTo>
                <a:lnTo>
                  <a:pt x="199" y="158"/>
                </a:lnTo>
                <a:lnTo>
                  <a:pt x="214" y="149"/>
                </a:lnTo>
                <a:lnTo>
                  <a:pt x="229" y="140"/>
                </a:lnTo>
                <a:lnTo>
                  <a:pt x="246" y="135"/>
                </a:lnTo>
                <a:lnTo>
                  <a:pt x="262" y="129"/>
                </a:lnTo>
                <a:lnTo>
                  <a:pt x="279" y="126"/>
                </a:lnTo>
                <a:lnTo>
                  <a:pt x="296" y="125"/>
                </a:lnTo>
                <a:lnTo>
                  <a:pt x="313" y="125"/>
                </a:lnTo>
                <a:lnTo>
                  <a:pt x="329" y="127"/>
                </a:lnTo>
                <a:lnTo>
                  <a:pt x="347" y="130"/>
                </a:lnTo>
                <a:lnTo>
                  <a:pt x="363" y="136"/>
                </a:lnTo>
                <a:lnTo>
                  <a:pt x="379" y="142"/>
                </a:lnTo>
                <a:lnTo>
                  <a:pt x="394" y="151"/>
                </a:lnTo>
                <a:lnTo>
                  <a:pt x="409" y="161"/>
                </a:lnTo>
                <a:lnTo>
                  <a:pt x="423" y="173"/>
                </a:lnTo>
                <a:lnTo>
                  <a:pt x="436" y="186"/>
                </a:lnTo>
                <a:lnTo>
                  <a:pt x="447" y="199"/>
                </a:lnTo>
                <a:lnTo>
                  <a:pt x="456" y="214"/>
                </a:lnTo>
                <a:lnTo>
                  <a:pt x="464" y="229"/>
                </a:lnTo>
                <a:lnTo>
                  <a:pt x="471" y="246"/>
                </a:lnTo>
                <a:lnTo>
                  <a:pt x="475" y="262"/>
                </a:lnTo>
                <a:lnTo>
                  <a:pt x="478" y="279"/>
                </a:lnTo>
                <a:lnTo>
                  <a:pt x="479" y="296"/>
                </a:lnTo>
                <a:lnTo>
                  <a:pt x="479" y="313"/>
                </a:lnTo>
                <a:lnTo>
                  <a:pt x="477" y="329"/>
                </a:lnTo>
                <a:lnTo>
                  <a:pt x="474" y="347"/>
                </a:lnTo>
                <a:lnTo>
                  <a:pt x="468" y="363"/>
                </a:lnTo>
                <a:lnTo>
                  <a:pt x="462" y="379"/>
                </a:lnTo>
                <a:lnTo>
                  <a:pt x="454" y="394"/>
                </a:lnTo>
                <a:lnTo>
                  <a:pt x="443" y="409"/>
                </a:lnTo>
                <a:lnTo>
                  <a:pt x="433" y="423"/>
                </a:lnTo>
                <a:lnTo>
                  <a:pt x="419" y="436"/>
                </a:lnTo>
                <a:lnTo>
                  <a:pt x="405" y="447"/>
                </a:lnTo>
                <a:lnTo>
                  <a:pt x="390" y="456"/>
                </a:lnTo>
                <a:lnTo>
                  <a:pt x="375" y="464"/>
                </a:lnTo>
                <a:lnTo>
                  <a:pt x="359" y="471"/>
                </a:lnTo>
                <a:lnTo>
                  <a:pt x="342" y="475"/>
                </a:lnTo>
                <a:lnTo>
                  <a:pt x="326" y="478"/>
                </a:lnTo>
                <a:lnTo>
                  <a:pt x="309" y="479"/>
                </a:lnTo>
                <a:lnTo>
                  <a:pt x="291" y="479"/>
                </a:lnTo>
                <a:lnTo>
                  <a:pt x="275" y="477"/>
                </a:lnTo>
                <a:lnTo>
                  <a:pt x="258" y="474"/>
                </a:lnTo>
                <a:lnTo>
                  <a:pt x="241" y="468"/>
                </a:lnTo>
                <a:lnTo>
                  <a:pt x="226" y="462"/>
                </a:lnTo>
                <a:lnTo>
                  <a:pt x="210" y="454"/>
                </a:lnTo>
                <a:lnTo>
                  <a:pt x="196" y="443"/>
                </a:lnTo>
                <a:lnTo>
                  <a:pt x="181" y="433"/>
                </a:lnTo>
                <a:close/>
              </a:path>
            </a:pathLst>
          </a:custGeom>
          <a:solidFill>
            <a:srgbClr val="FFC000"/>
          </a:solidFill>
          <a:ln w="76200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ECA1F564-6CC6-466A-96B2-B0028679109C}"/>
              </a:ext>
            </a:extLst>
          </p:cNvPr>
          <p:cNvSpPr/>
          <p:nvPr/>
        </p:nvSpPr>
        <p:spPr>
          <a:xfrm>
            <a:off x="6254488" y="1960037"/>
            <a:ext cx="691277" cy="60486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DB266170-C149-4B98-9E27-6232CA60B7B6}"/>
              </a:ext>
            </a:extLst>
          </p:cNvPr>
          <p:cNvSpPr/>
          <p:nvPr/>
        </p:nvSpPr>
        <p:spPr>
          <a:xfrm>
            <a:off x="6254488" y="3383707"/>
            <a:ext cx="691277" cy="60486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21170EC6-EA4B-45C6-90AD-3F7BAA371128}"/>
              </a:ext>
            </a:extLst>
          </p:cNvPr>
          <p:cNvSpPr/>
          <p:nvPr/>
        </p:nvSpPr>
        <p:spPr>
          <a:xfrm>
            <a:off x="6254488" y="4746783"/>
            <a:ext cx="691277" cy="60486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9" name="Scroll: Horizontal 28">
            <a:extLst>
              <a:ext uri="{FF2B5EF4-FFF2-40B4-BE49-F238E27FC236}">
                <a16:creationId xmlns:a16="http://schemas.microsoft.com/office/drawing/2014/main" id="{7512B64D-9667-4526-AFEA-833EAAE6395E}"/>
              </a:ext>
            </a:extLst>
          </p:cNvPr>
          <p:cNvSpPr/>
          <p:nvPr/>
        </p:nvSpPr>
        <p:spPr>
          <a:xfrm>
            <a:off x="7104252" y="1605375"/>
            <a:ext cx="4678846" cy="1280545"/>
          </a:xfrm>
          <a:prstGeom prst="horizontalScroll">
            <a:avLst>
              <a:gd name="adj" fmla="val 1852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Compendium of 112 good practices launched</a:t>
            </a:r>
          </a:p>
        </p:txBody>
      </p:sp>
      <p:sp>
        <p:nvSpPr>
          <p:cNvPr id="30" name="Scroll: Horizontal 29">
            <a:extLst>
              <a:ext uri="{FF2B5EF4-FFF2-40B4-BE49-F238E27FC236}">
                <a16:creationId xmlns:a16="http://schemas.microsoft.com/office/drawing/2014/main" id="{67FF095F-395B-4AAD-AF36-28E787E97E3A}"/>
              </a:ext>
            </a:extLst>
          </p:cNvPr>
          <p:cNvSpPr/>
          <p:nvPr/>
        </p:nvSpPr>
        <p:spPr>
          <a:xfrm>
            <a:off x="7104252" y="3040804"/>
            <a:ext cx="4678846" cy="1280545"/>
          </a:xfrm>
          <a:prstGeom prst="horizontalScroll">
            <a:avLst>
              <a:gd name="adj" fmla="val 1852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200" b="1" dirty="0">
                <a:solidFill>
                  <a:prstClr val="white"/>
                </a:solidFill>
                <a:latin typeface="Trebuchet MS" panose="020B0603020202020204" pitchFamily="34" charset="0"/>
              </a:rPr>
              <a:t>Recognised State Government</a:t>
            </a: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1" name="Scroll: Horizontal 30">
            <a:extLst>
              <a:ext uri="{FF2B5EF4-FFF2-40B4-BE49-F238E27FC236}">
                <a16:creationId xmlns:a16="http://schemas.microsoft.com/office/drawing/2014/main" id="{B23646B4-3569-47AB-AA78-853401D592DB}"/>
              </a:ext>
            </a:extLst>
          </p:cNvPr>
          <p:cNvSpPr/>
          <p:nvPr/>
        </p:nvSpPr>
        <p:spPr>
          <a:xfrm>
            <a:off x="7104252" y="4442893"/>
            <a:ext cx="4678846" cy="1280545"/>
          </a:xfrm>
          <a:prstGeom prst="horizontalScroll">
            <a:avLst>
              <a:gd name="adj" fmla="val 1852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Knowledge exchange workshop at leading incubators</a:t>
            </a: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EA34BFED-B1FF-4182-866A-4DF99C6B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263" y="6540500"/>
            <a:ext cx="566737" cy="2619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31FE11-E20C-41AA-A0B4-79667CDFD973}" type="slidenum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EB2F289-4770-4D08-ADD2-AEC754106281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State Startup Ranking Framework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910262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473949" y="1349332"/>
            <a:ext cx="7560000" cy="540000"/>
          </a:xfrm>
          <a:prstGeom prst="homePlate">
            <a:avLst/>
          </a:prstGeom>
          <a:solidFill>
            <a:srgbClr val="0F6FC6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 Policy &amp; Implementation</a:t>
            </a:r>
          </a:p>
        </p:txBody>
      </p:sp>
      <p:cxnSp>
        <p:nvCxnSpPr>
          <p:cNvPr id="15" name="AutoShape 13"/>
          <p:cNvCxnSpPr>
            <a:cxnSpLocks noChangeShapeType="1"/>
          </p:cNvCxnSpPr>
          <p:nvPr/>
        </p:nvCxnSpPr>
        <p:spPr bwMode="auto">
          <a:xfrm>
            <a:off x="8609963" y="1422001"/>
            <a:ext cx="707838" cy="1986559"/>
          </a:xfrm>
          <a:prstGeom prst="straightConnector1">
            <a:avLst/>
          </a:prstGeom>
          <a:noFill/>
          <a:ln w="6350">
            <a:noFill/>
            <a:round/>
            <a:headEnd/>
            <a:tailEnd type="triangle" w="med" len="med"/>
          </a:ln>
        </p:spPr>
      </p:cxnSp>
      <p:cxnSp>
        <p:nvCxnSpPr>
          <p:cNvPr id="16" name="AutoShape 14"/>
          <p:cNvCxnSpPr>
            <a:cxnSpLocks noChangeShapeType="1"/>
          </p:cNvCxnSpPr>
          <p:nvPr/>
        </p:nvCxnSpPr>
        <p:spPr bwMode="auto">
          <a:xfrm>
            <a:off x="9908365" y="890985"/>
            <a:ext cx="583830" cy="2580987"/>
          </a:xfrm>
          <a:prstGeom prst="straightConnector1">
            <a:avLst/>
          </a:prstGeom>
          <a:noFill/>
          <a:ln w="6350">
            <a:noFill/>
            <a:round/>
            <a:headEnd/>
            <a:tailEnd type="triangle" w="med" len="med"/>
          </a:ln>
        </p:spPr>
      </p:cxnSp>
      <p:cxnSp>
        <p:nvCxnSpPr>
          <p:cNvPr id="17" name="AutoShape 15"/>
          <p:cNvCxnSpPr>
            <a:cxnSpLocks noChangeShapeType="1"/>
          </p:cNvCxnSpPr>
          <p:nvPr/>
        </p:nvCxnSpPr>
        <p:spPr bwMode="auto">
          <a:xfrm flipH="1">
            <a:off x="7590036" y="699945"/>
            <a:ext cx="6289943" cy="2904446"/>
          </a:xfrm>
          <a:prstGeom prst="straightConnector1">
            <a:avLst/>
          </a:prstGeom>
          <a:noFill/>
          <a:ln w="6350">
            <a:noFill/>
            <a:round/>
            <a:headEnd/>
            <a:tailEnd type="triangle" w="med" len="med"/>
          </a:ln>
        </p:spPr>
      </p:cxnSp>
      <p:cxnSp>
        <p:nvCxnSpPr>
          <p:cNvPr id="18" name="AutoShape 16"/>
          <p:cNvCxnSpPr>
            <a:cxnSpLocks noChangeShapeType="1"/>
          </p:cNvCxnSpPr>
          <p:nvPr/>
        </p:nvCxnSpPr>
        <p:spPr bwMode="auto">
          <a:xfrm>
            <a:off x="7755098" y="2264960"/>
            <a:ext cx="399834" cy="1203282"/>
          </a:xfrm>
          <a:prstGeom prst="straightConnector1">
            <a:avLst/>
          </a:prstGeom>
          <a:noFill/>
          <a:ln w="6350">
            <a:noFill/>
            <a:round/>
            <a:headEnd/>
            <a:tailEnd type="triangle" w="med" len="med"/>
          </a:ln>
        </p:spPr>
      </p:cxn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flipH="1">
            <a:off x="11024510" y="1095772"/>
            <a:ext cx="719164" cy="2508619"/>
          </a:xfrm>
          <a:prstGeom prst="straightConnector1">
            <a:avLst/>
          </a:prstGeom>
          <a:noFill/>
          <a:ln w="6350">
            <a:noFill/>
            <a:round/>
            <a:headEnd/>
            <a:tailEnd type="triangle" w="med" len="med"/>
          </a:ln>
        </p:spPr>
      </p:cxn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2516682" y="2105910"/>
            <a:ext cx="7560000" cy="540000"/>
          </a:xfrm>
          <a:prstGeom prst="homePlate">
            <a:avLst/>
          </a:prstGeom>
          <a:solidFill>
            <a:srgbClr val="00B05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Incubation Support</a:t>
            </a:r>
          </a:p>
        </p:txBody>
      </p:sp>
      <p:sp>
        <p:nvSpPr>
          <p:cNvPr id="34" name="Oval 5"/>
          <p:cNvSpPr>
            <a:spLocks noChangeArrowheads="1"/>
          </p:cNvSpPr>
          <p:nvPr/>
        </p:nvSpPr>
        <p:spPr bwMode="auto">
          <a:xfrm>
            <a:off x="2516682" y="5132222"/>
            <a:ext cx="7560000" cy="540000"/>
          </a:xfrm>
          <a:prstGeom prst="homePlate">
            <a:avLst/>
          </a:prstGeom>
          <a:solidFill>
            <a:srgbClr val="00B05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Easing Public Procurement</a:t>
            </a:r>
          </a:p>
        </p:txBody>
      </p:sp>
      <p:sp>
        <p:nvSpPr>
          <p:cNvPr id="35" name="Oval 5"/>
          <p:cNvSpPr>
            <a:spLocks noChangeArrowheads="1"/>
          </p:cNvSpPr>
          <p:nvPr/>
        </p:nvSpPr>
        <p:spPr bwMode="auto">
          <a:xfrm>
            <a:off x="1473949" y="5888797"/>
            <a:ext cx="7560000" cy="540000"/>
          </a:xfrm>
          <a:prstGeom prst="homePlate">
            <a:avLst/>
          </a:prstGeom>
          <a:solidFill>
            <a:srgbClr val="0F6FC6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Awareness &amp; Outreach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5C66B3D7-DC9E-42FA-B11F-87FEF68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085" y="2862488"/>
            <a:ext cx="7560000" cy="540000"/>
          </a:xfrm>
          <a:prstGeom prst="homePlate">
            <a:avLst/>
          </a:prstGeom>
          <a:solidFill>
            <a:srgbClr val="0F6FC6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Seed Funding Support</a:t>
            </a: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A9BA508D-E9AA-4F2E-BF84-D4F2DD6BC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818" y="3619066"/>
            <a:ext cx="7560000" cy="540000"/>
          </a:xfrm>
          <a:prstGeom prst="homePlate">
            <a:avLst/>
          </a:prstGeom>
          <a:solidFill>
            <a:srgbClr val="00B05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" panose="02000000000000000000" pitchFamily="50" charset="0"/>
                <a:ea typeface="+mn-ea"/>
                <a:cs typeface="+mn-cs"/>
              </a:rPr>
              <a:t>Angel &amp; Venture Funding Support</a:t>
            </a: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C642C61D-2802-4970-A8DE-1833E2E75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085" y="4375644"/>
            <a:ext cx="7560000" cy="540000"/>
          </a:xfrm>
          <a:prstGeom prst="homePlate">
            <a:avLst/>
          </a:prstGeom>
          <a:solidFill>
            <a:srgbClr val="0F6FC6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Simplified Regulations</a:t>
            </a:r>
          </a:p>
        </p:txBody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46249A77-2CF6-4B86-B610-0473B0084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949" y="1349332"/>
            <a:ext cx="1076752" cy="540000"/>
          </a:xfrm>
          <a:prstGeom prst="rect">
            <a:avLst/>
          </a:prstGeom>
          <a:solidFill>
            <a:srgbClr val="FFC00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D4F5C910-C5D4-482B-ADF9-E67D13593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682" y="2105910"/>
            <a:ext cx="1076752" cy="540000"/>
          </a:xfrm>
          <a:prstGeom prst="rect">
            <a:avLst/>
          </a:prstGeom>
          <a:solidFill>
            <a:srgbClr val="FFC00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2D3F30E7-07CD-4820-8A92-E44AE5666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682" y="5132222"/>
            <a:ext cx="1076752" cy="540000"/>
          </a:xfrm>
          <a:prstGeom prst="rect">
            <a:avLst/>
          </a:prstGeom>
          <a:solidFill>
            <a:srgbClr val="FFC00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8B7C4997-92F6-4B2F-AF83-D5B7EC4E4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949" y="5888797"/>
            <a:ext cx="1076752" cy="540000"/>
          </a:xfrm>
          <a:prstGeom prst="rect">
            <a:avLst/>
          </a:prstGeom>
          <a:solidFill>
            <a:srgbClr val="FFC00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7</a:t>
            </a:r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55176D16-60D6-4FD5-8B8E-00E143DF2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085" y="2862488"/>
            <a:ext cx="1076752" cy="540000"/>
          </a:xfrm>
          <a:prstGeom prst="rect">
            <a:avLst/>
          </a:prstGeom>
          <a:solidFill>
            <a:srgbClr val="FFC00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759C498B-AFC0-4DB4-8E76-5BFE91DF7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818" y="3619066"/>
            <a:ext cx="1076752" cy="540000"/>
          </a:xfrm>
          <a:prstGeom prst="rect">
            <a:avLst/>
          </a:prstGeom>
          <a:solidFill>
            <a:srgbClr val="FFC00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E52D4FD4-538B-4786-B5C5-F3442E836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085" y="4375644"/>
            <a:ext cx="1076752" cy="540000"/>
          </a:xfrm>
          <a:prstGeom prst="rect">
            <a:avLst/>
          </a:prstGeom>
          <a:solidFill>
            <a:srgbClr val="FFC000"/>
          </a:solidFill>
          <a:ln w="6350">
            <a:noFill/>
            <a:round/>
            <a:headEnd/>
            <a:tailEnd/>
          </a:ln>
        </p:spPr>
        <p:txBody>
          <a:bodyPr wrap="none" lIns="45720" rIns="45720" anchor="ctr" anchorCtr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22F57-5E9D-4319-BBB4-6EAE53782813}"/>
              </a:ext>
            </a:extLst>
          </p:cNvPr>
          <p:cNvSpPr txBox="1"/>
          <p:nvPr/>
        </p:nvSpPr>
        <p:spPr>
          <a:xfrm>
            <a:off x="456635" y="2938688"/>
            <a:ext cx="3120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7 Areas of Intervention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38 Action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Points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26FC1DB-780F-44FA-981B-E14DF98E1353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State Startup Ranking Framework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Overview of Framework</a:t>
            </a:r>
          </a:p>
        </p:txBody>
      </p:sp>
    </p:spTree>
    <p:extLst>
      <p:ext uri="{BB962C8B-B14F-4D97-AF65-F5344CB8AC3E}">
        <p14:creationId xmlns:p14="http://schemas.microsoft.com/office/powerpoint/2010/main" val="2276632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1DA75F5-A2E1-4E26-8E05-AD6C82C43630}"/>
              </a:ext>
            </a:extLst>
          </p:cNvPr>
          <p:cNvSpPr txBox="1"/>
          <p:nvPr/>
        </p:nvSpPr>
        <p:spPr>
          <a:xfrm>
            <a:off x="476888" y="1171215"/>
            <a:ext cx="54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Pillars of Implementations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AD1D3-F00C-4A52-A9B8-426934D79B52}"/>
              </a:ext>
            </a:extLst>
          </p:cNvPr>
          <p:cNvSpPr txBox="1"/>
          <p:nvPr/>
        </p:nvSpPr>
        <p:spPr>
          <a:xfrm>
            <a:off x="476888" y="2481398"/>
            <a:ext cx="54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Incubation Support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0E6ED-1D3A-44C6-92E8-7F33D0B5A227}"/>
              </a:ext>
            </a:extLst>
          </p:cNvPr>
          <p:cNvSpPr txBox="1"/>
          <p:nvPr/>
        </p:nvSpPr>
        <p:spPr>
          <a:xfrm>
            <a:off x="476887" y="3752969"/>
            <a:ext cx="54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Seed Funding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514A1D-CE2F-4FDE-AB5E-946ACBA55497}"/>
              </a:ext>
            </a:extLst>
          </p:cNvPr>
          <p:cNvSpPr txBox="1"/>
          <p:nvPr/>
        </p:nvSpPr>
        <p:spPr>
          <a:xfrm>
            <a:off x="476888" y="4965361"/>
            <a:ext cx="54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80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mon/Milk" panose="020B06030503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Angel &amp; VC  Funding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6E6271D-3813-43E0-9B26-519083EF8087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Best Practices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Compendium of 112 Practices Across 38 Action Points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4EB811-3795-4D75-8537-28F0C01BCAA8}"/>
              </a:ext>
            </a:extLst>
          </p:cNvPr>
          <p:cNvSpPr/>
          <p:nvPr/>
        </p:nvSpPr>
        <p:spPr>
          <a:xfrm>
            <a:off x="316468" y="1652337"/>
            <a:ext cx="11160000" cy="720000"/>
          </a:xfrm>
          <a:prstGeom prst="round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Online platform to self certify compliance under Labour Laws (Rajasthan)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Roundtable with major e-pharmacy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, state govts. &amp; DGCI (GOI)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A826C2-CA3D-482A-B8F6-529BC081B6B3}"/>
              </a:ext>
            </a:extLst>
          </p:cNvPr>
          <p:cNvSpPr/>
          <p:nvPr/>
        </p:nvSpPr>
        <p:spPr>
          <a:xfrm>
            <a:off x="316468" y="2934690"/>
            <a:ext cx="11160000" cy="72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Launched T-Hub; 70,000 sq. ft.  Incubation area (Telangana)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iCreate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; 40 acre campus to promote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(Gujarat)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4885E16-EF7A-4030-BD15-E8B8A639C968}"/>
              </a:ext>
            </a:extLst>
          </p:cNvPr>
          <p:cNvSpPr/>
          <p:nvPr/>
        </p:nvSpPr>
        <p:spPr>
          <a:xfrm>
            <a:off x="316468" y="4166708"/>
            <a:ext cx="11160000" cy="720000"/>
          </a:xfrm>
          <a:prstGeom prst="round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Seed Capital Fund Scheme providing funding of up to INR 7.5 lakhs  (Jammu &amp; Kashmir)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Grant of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upto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INR 10 lakhs as an interest free loan for 10 yrs. (Bihar)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FDC6299-2C46-4D10-9B10-B0D8903819C1}"/>
              </a:ext>
            </a:extLst>
          </p:cNvPr>
          <p:cNvSpPr/>
          <p:nvPr/>
        </p:nvSpPr>
        <p:spPr>
          <a:xfrm>
            <a:off x="316468" y="5428985"/>
            <a:ext cx="11160000" cy="72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Facilitate set up of Angel Investor Network (Odisha)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INR 500 Cr. Fund of Funds set up  (Kerala)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57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1DA75F5-A2E1-4E26-8E05-AD6C82C43630}"/>
              </a:ext>
            </a:extLst>
          </p:cNvPr>
          <p:cNvSpPr txBox="1"/>
          <p:nvPr/>
        </p:nvSpPr>
        <p:spPr>
          <a:xfrm>
            <a:off x="476888" y="1171215"/>
            <a:ext cx="54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Simplified Regulations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AD1D3-F00C-4A52-A9B8-426934D79B52}"/>
              </a:ext>
            </a:extLst>
          </p:cNvPr>
          <p:cNvSpPr txBox="1"/>
          <p:nvPr/>
        </p:nvSpPr>
        <p:spPr>
          <a:xfrm>
            <a:off x="476888" y="2481398"/>
            <a:ext cx="54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Public Procurement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0E6ED-1D3A-44C6-92E8-7F33D0B5A227}"/>
              </a:ext>
            </a:extLst>
          </p:cNvPr>
          <p:cNvSpPr txBox="1"/>
          <p:nvPr/>
        </p:nvSpPr>
        <p:spPr>
          <a:xfrm>
            <a:off x="476887" y="3752969"/>
            <a:ext cx="540000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Awareness &amp; Outreach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4EB811-3795-4D75-8537-28F0C01BCAA8}"/>
              </a:ext>
            </a:extLst>
          </p:cNvPr>
          <p:cNvSpPr/>
          <p:nvPr/>
        </p:nvSpPr>
        <p:spPr>
          <a:xfrm>
            <a:off x="316468" y="1652337"/>
            <a:ext cx="11160000" cy="720000"/>
          </a:xfrm>
          <a:prstGeom prst="round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Innovation Society    (Andhra Pradesh)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 Council under Hon’ble CM (Karnataka)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A826C2-CA3D-482A-B8F6-529BC081B6B3}"/>
              </a:ext>
            </a:extLst>
          </p:cNvPr>
          <p:cNvSpPr/>
          <p:nvPr/>
        </p:nvSpPr>
        <p:spPr>
          <a:xfrm>
            <a:off x="316468" y="2934690"/>
            <a:ext cx="11160000" cy="72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Credential Development Assistance up to 10% (Madhya Pradesh)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Special provision of 20% total procurement from Startups (Odisha)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9AAF8D-B944-4E90-9E61-9AB4A604284A}"/>
              </a:ext>
            </a:extLst>
          </p:cNvPr>
          <p:cNvSpPr/>
          <p:nvPr/>
        </p:nvSpPr>
        <p:spPr>
          <a:xfrm>
            <a:off x="316468" y="4166707"/>
            <a:ext cx="11160000" cy="720000"/>
          </a:xfrm>
          <a:prstGeom prst="roundRect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 India Yatra series in search of entrepreneurial talent from tier 2 &amp; 3 cities (GOI)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Bootcamps across all 27 districts; 3,858 ideas  (Chhattisgarh)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AF8E84-BE2B-403E-8080-139728CF0988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Best Practices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Compendium of 112 Practices Across 38 Action Points</a:t>
            </a:r>
          </a:p>
        </p:txBody>
      </p:sp>
    </p:spTree>
    <p:extLst>
      <p:ext uri="{BB962C8B-B14F-4D97-AF65-F5344CB8AC3E}">
        <p14:creationId xmlns:p14="http://schemas.microsoft.com/office/powerpoint/2010/main" val="3555946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49DB0-5589-42C1-AD17-CB88ECEE9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E55B03-192D-4767-BBCA-8CD05E02C3AD}"/>
              </a:ext>
            </a:extLst>
          </p:cNvPr>
          <p:cNvSpPr/>
          <p:nvPr/>
        </p:nvSpPr>
        <p:spPr>
          <a:xfrm>
            <a:off x="646965" y="0"/>
            <a:ext cx="40282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2" descr="Image result for dipp logo">
            <a:extLst>
              <a:ext uri="{FF2B5EF4-FFF2-40B4-BE49-F238E27FC236}">
                <a16:creationId xmlns:a16="http://schemas.microsoft.com/office/drawing/2014/main" id="{77A4A839-7750-4FB3-9884-7636E2EB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51" y="502666"/>
            <a:ext cx="2799875" cy="156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B583B07-E228-49CC-94D1-3082322F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50" y="2674509"/>
            <a:ext cx="3594476" cy="7999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BFD570-DA9E-4737-9ECA-739500725095}"/>
              </a:ext>
            </a:extLst>
          </p:cNvPr>
          <p:cNvSpPr txBox="1">
            <a:spLocks/>
          </p:cNvSpPr>
          <p:nvPr/>
        </p:nvSpPr>
        <p:spPr>
          <a:xfrm>
            <a:off x="646963" y="3800508"/>
            <a:ext cx="4028251" cy="179383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109728" tIns="54864" rIns="109728" bIns="54864" rtlCol="0" anchor="ctr">
            <a:no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ctr" defTabSz="7619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 Yatra</a:t>
            </a:r>
          </a:p>
        </p:txBody>
      </p:sp>
    </p:spTree>
    <p:extLst>
      <p:ext uri="{BB962C8B-B14F-4D97-AF65-F5344CB8AC3E}">
        <p14:creationId xmlns:p14="http://schemas.microsoft.com/office/powerpoint/2010/main" val="96259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9A49C152-6797-4845-AD39-D925EB06F05C}"/>
              </a:ext>
            </a:extLst>
          </p:cNvPr>
          <p:cNvSpPr/>
          <p:nvPr/>
        </p:nvSpPr>
        <p:spPr>
          <a:xfrm rot="5400000">
            <a:off x="1432846" y="787089"/>
            <a:ext cx="1038832" cy="2449511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AGE</a:t>
            </a: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C1BD2278-BE8E-4D61-942A-3F789498BBAD}"/>
              </a:ext>
            </a:extLst>
          </p:cNvPr>
          <p:cNvSpPr/>
          <p:nvPr/>
        </p:nvSpPr>
        <p:spPr>
          <a:xfrm rot="5400000">
            <a:off x="4149930" y="787089"/>
            <a:ext cx="1038832" cy="2449511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ENTITY TYPE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Nexa Bold" charset="0"/>
              <a:cs typeface="Nexa Bold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33183E9B-95CD-49F5-AED5-1D24E69A911B}"/>
              </a:ext>
            </a:extLst>
          </p:cNvPr>
          <p:cNvSpPr/>
          <p:nvPr/>
        </p:nvSpPr>
        <p:spPr>
          <a:xfrm rot="5400000">
            <a:off x="7160974" y="787089"/>
            <a:ext cx="1038832" cy="2449511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TURNOVER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Nexa Bold" charset="0"/>
              <a:cs typeface="Nexa Bold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6AC008F-705E-4D7F-BA33-653B668B65AD}"/>
              </a:ext>
            </a:extLst>
          </p:cNvPr>
          <p:cNvSpPr/>
          <p:nvPr/>
        </p:nvSpPr>
        <p:spPr>
          <a:xfrm rot="5400000">
            <a:off x="10075574" y="787089"/>
            <a:ext cx="1038832" cy="2449511"/>
          </a:xfrm>
          <a:prstGeom prst="homePlat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NATURE OF </a:t>
            </a:r>
          </a:p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INNOVATION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Nexa Bold" charset="0"/>
              <a:cs typeface="Nexa Bold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3B8D2B-61DC-45E9-ACD1-6883EA18DFEE}"/>
              </a:ext>
            </a:extLst>
          </p:cNvPr>
          <p:cNvSpPr/>
          <p:nvPr/>
        </p:nvSpPr>
        <p:spPr>
          <a:xfrm>
            <a:off x="727507" y="3951657"/>
            <a:ext cx="2449511" cy="18062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7 years from date of incorporation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(10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yrs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for biotech)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696D91-27CF-4539-9E81-DB10149A0D2B}"/>
              </a:ext>
            </a:extLst>
          </p:cNvPr>
          <p:cNvSpPr/>
          <p:nvPr/>
        </p:nvSpPr>
        <p:spPr>
          <a:xfrm>
            <a:off x="3545145" y="3951656"/>
            <a:ext cx="2449511" cy="18062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Pvt.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Ltd. Company 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LLP 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Partnership Firm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4DAAF-4C03-4AB8-AD53-53281A138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39" r="27634" b="50000"/>
          <a:stretch/>
        </p:blipFill>
        <p:spPr>
          <a:xfrm>
            <a:off x="606893" y="1962413"/>
            <a:ext cx="2742420" cy="2149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65077-C244-4B1F-B81F-78D936080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384" r="33256" b="52302"/>
          <a:stretch/>
        </p:blipFill>
        <p:spPr>
          <a:xfrm>
            <a:off x="3660696" y="2325434"/>
            <a:ext cx="1902760" cy="1477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655B3-7068-4AF7-B4AE-2ACE56489E59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How to Define a startup?</a:t>
            </a:r>
          </a:p>
          <a:p>
            <a:pPr marL="0" marR="0" lvl="0" indent="0" algn="l" defTabSz="9143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Government of India Definition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1849E99-928E-4D2D-9FF0-D0F03063ACC0}"/>
              </a:ext>
            </a:extLst>
          </p:cNvPr>
          <p:cNvSpPr/>
          <p:nvPr/>
        </p:nvSpPr>
        <p:spPr>
          <a:xfrm>
            <a:off x="6367289" y="3947358"/>
            <a:ext cx="2626206" cy="18026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Must not exceed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INR 25 Cr. in in any fiscal year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D7A97A-BE1F-4746-B455-4F75851E67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849" r="29758" b="59500"/>
          <a:stretch/>
        </p:blipFill>
        <p:spPr>
          <a:xfrm>
            <a:off x="9679731" y="2594846"/>
            <a:ext cx="2261092" cy="153482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F4DB5B-66A4-4052-ACE0-C3D44E865166}"/>
              </a:ext>
            </a:extLst>
          </p:cNvPr>
          <p:cNvSpPr/>
          <p:nvPr/>
        </p:nvSpPr>
        <p:spPr>
          <a:xfrm>
            <a:off x="9370635" y="3947358"/>
            <a:ext cx="2626206" cy="18026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Developing new or improving existing product/service offering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D9A84-3D93-48FC-84D1-3BC053BAAB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261" r="22452" b="47152"/>
          <a:stretch/>
        </p:blipFill>
        <p:spPr>
          <a:xfrm>
            <a:off x="6321131" y="2444950"/>
            <a:ext cx="2680575" cy="15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9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BB1D-2C57-4994-9C05-9CAC87E06A1D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 Yatra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Creating Entrepreneurs in Tier 2/3 Cities of India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75798-0B3A-496E-BA9C-81437916B2C0}"/>
              </a:ext>
            </a:extLst>
          </p:cNvPr>
          <p:cNvSpPr txBox="1"/>
          <p:nvPr/>
        </p:nvSpPr>
        <p:spPr>
          <a:xfrm>
            <a:off x="543593" y="1640394"/>
            <a:ext cx="621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Offline initiative to promote &amp; support grassroot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innovation coming from tier 2 &amp; 3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B2DB9-A0BD-45F8-97BB-7350CB8919A4}"/>
              </a:ext>
            </a:extLst>
          </p:cNvPr>
          <p:cNvSpPr txBox="1"/>
          <p:nvPr/>
        </p:nvSpPr>
        <p:spPr>
          <a:xfrm>
            <a:off x="543593" y="2359870"/>
            <a:ext cx="5857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Conducted across local colleges &amp; universities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Day long mentorship workshops taken by experts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Idea submission at each session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7EDC37-E11C-4108-B495-8CDCC403767E}"/>
              </a:ext>
            </a:extLst>
          </p:cNvPr>
          <p:cNvSpPr/>
          <p:nvPr/>
        </p:nvSpPr>
        <p:spPr>
          <a:xfrm>
            <a:off x="543593" y="4176159"/>
            <a:ext cx="58572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Outcomes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Grand Finale for incubation opportunity at India’s leading centres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Potential cash prize funded by State Government</a:t>
            </a:r>
          </a:p>
        </p:txBody>
      </p:sp>
      <p:pic>
        <p:nvPicPr>
          <p:cNvPr id="9" name="Picture Placeholder 10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91261DD2-FEEF-4A0A-820D-FE7532601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4" b="11314"/>
          <a:stretch>
            <a:fillRect/>
          </a:stretch>
        </p:blipFill>
        <p:spPr>
          <a:xfrm>
            <a:off x="7495702" y="1499077"/>
            <a:ext cx="4567961" cy="1717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B9C7016A-2DDA-45CC-91E5-C1CAAAFA0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02" y="3827685"/>
            <a:ext cx="4567961" cy="1999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884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34">
            <a:extLst>
              <a:ext uri="{FF2B5EF4-FFF2-40B4-BE49-F238E27FC236}">
                <a16:creationId xmlns:a16="http://schemas.microsoft.com/office/drawing/2014/main" id="{0A40F67E-0CA5-4A76-B019-23E8E1806001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gray">
          <a:xfrm>
            <a:off x="3028866" y="2149245"/>
            <a:ext cx="1577697" cy="1201325"/>
          </a:xfrm>
          <a:custGeom>
            <a:avLst/>
            <a:gdLst>
              <a:gd name="T0" fmla="*/ 18 w 667"/>
              <a:gd name="T1" fmla="*/ 495 h 546"/>
              <a:gd name="T2" fmla="*/ 65 w 667"/>
              <a:gd name="T3" fmla="*/ 460 h 546"/>
              <a:gd name="T4" fmla="*/ 89 w 667"/>
              <a:gd name="T5" fmla="*/ 427 h 546"/>
              <a:gd name="T6" fmla="*/ 86 w 667"/>
              <a:gd name="T7" fmla="*/ 392 h 546"/>
              <a:gd name="T8" fmla="*/ 86 w 667"/>
              <a:gd name="T9" fmla="*/ 365 h 546"/>
              <a:gd name="T10" fmla="*/ 74 w 667"/>
              <a:gd name="T11" fmla="*/ 333 h 546"/>
              <a:gd name="T12" fmla="*/ 50 w 667"/>
              <a:gd name="T13" fmla="*/ 301 h 546"/>
              <a:gd name="T14" fmla="*/ 80 w 667"/>
              <a:gd name="T15" fmla="*/ 298 h 546"/>
              <a:gd name="T16" fmla="*/ 118 w 667"/>
              <a:gd name="T17" fmla="*/ 309 h 546"/>
              <a:gd name="T18" fmla="*/ 145 w 667"/>
              <a:gd name="T19" fmla="*/ 312 h 546"/>
              <a:gd name="T20" fmla="*/ 109 w 667"/>
              <a:gd name="T21" fmla="*/ 283 h 546"/>
              <a:gd name="T22" fmla="*/ 109 w 667"/>
              <a:gd name="T23" fmla="*/ 242 h 546"/>
              <a:gd name="T24" fmla="*/ 115 w 667"/>
              <a:gd name="T25" fmla="*/ 203 h 546"/>
              <a:gd name="T26" fmla="*/ 157 w 667"/>
              <a:gd name="T27" fmla="*/ 168 h 546"/>
              <a:gd name="T28" fmla="*/ 198 w 667"/>
              <a:gd name="T29" fmla="*/ 159 h 546"/>
              <a:gd name="T30" fmla="*/ 213 w 667"/>
              <a:gd name="T31" fmla="*/ 135 h 546"/>
              <a:gd name="T32" fmla="*/ 236 w 667"/>
              <a:gd name="T33" fmla="*/ 82 h 546"/>
              <a:gd name="T34" fmla="*/ 269 w 667"/>
              <a:gd name="T35" fmla="*/ 35 h 546"/>
              <a:gd name="T36" fmla="*/ 292 w 667"/>
              <a:gd name="T37" fmla="*/ 17 h 546"/>
              <a:gd name="T38" fmla="*/ 354 w 667"/>
              <a:gd name="T39" fmla="*/ 20 h 546"/>
              <a:gd name="T40" fmla="*/ 399 w 667"/>
              <a:gd name="T41" fmla="*/ 29 h 546"/>
              <a:gd name="T42" fmla="*/ 413 w 667"/>
              <a:gd name="T43" fmla="*/ 59 h 546"/>
              <a:gd name="T44" fmla="*/ 472 w 667"/>
              <a:gd name="T45" fmla="*/ 53 h 546"/>
              <a:gd name="T46" fmla="*/ 499 w 667"/>
              <a:gd name="T47" fmla="*/ 53 h 546"/>
              <a:gd name="T48" fmla="*/ 496 w 667"/>
              <a:gd name="T49" fmla="*/ 11 h 546"/>
              <a:gd name="T50" fmla="*/ 523 w 667"/>
              <a:gd name="T51" fmla="*/ 8 h 546"/>
              <a:gd name="T52" fmla="*/ 570 w 667"/>
              <a:gd name="T53" fmla="*/ 32 h 546"/>
              <a:gd name="T54" fmla="*/ 611 w 667"/>
              <a:gd name="T55" fmla="*/ 50 h 546"/>
              <a:gd name="T56" fmla="*/ 623 w 667"/>
              <a:gd name="T57" fmla="*/ 64 h 546"/>
              <a:gd name="T58" fmla="*/ 652 w 667"/>
              <a:gd name="T59" fmla="*/ 73 h 546"/>
              <a:gd name="T60" fmla="*/ 652 w 667"/>
              <a:gd name="T61" fmla="*/ 106 h 546"/>
              <a:gd name="T62" fmla="*/ 605 w 667"/>
              <a:gd name="T63" fmla="*/ 174 h 546"/>
              <a:gd name="T64" fmla="*/ 614 w 667"/>
              <a:gd name="T65" fmla="*/ 197 h 546"/>
              <a:gd name="T66" fmla="*/ 602 w 667"/>
              <a:gd name="T67" fmla="*/ 221 h 546"/>
              <a:gd name="T68" fmla="*/ 605 w 667"/>
              <a:gd name="T69" fmla="*/ 242 h 546"/>
              <a:gd name="T70" fmla="*/ 582 w 667"/>
              <a:gd name="T71" fmla="*/ 256 h 546"/>
              <a:gd name="T72" fmla="*/ 576 w 667"/>
              <a:gd name="T73" fmla="*/ 262 h 546"/>
              <a:gd name="T74" fmla="*/ 564 w 667"/>
              <a:gd name="T75" fmla="*/ 283 h 546"/>
              <a:gd name="T76" fmla="*/ 543 w 667"/>
              <a:gd name="T77" fmla="*/ 295 h 546"/>
              <a:gd name="T78" fmla="*/ 469 w 667"/>
              <a:gd name="T79" fmla="*/ 318 h 546"/>
              <a:gd name="T80" fmla="*/ 396 w 667"/>
              <a:gd name="T81" fmla="*/ 365 h 546"/>
              <a:gd name="T82" fmla="*/ 363 w 667"/>
              <a:gd name="T83" fmla="*/ 386 h 546"/>
              <a:gd name="T84" fmla="*/ 348 w 667"/>
              <a:gd name="T85" fmla="*/ 398 h 546"/>
              <a:gd name="T86" fmla="*/ 316 w 667"/>
              <a:gd name="T87" fmla="*/ 427 h 546"/>
              <a:gd name="T88" fmla="*/ 272 w 667"/>
              <a:gd name="T89" fmla="*/ 407 h 546"/>
              <a:gd name="T90" fmla="*/ 254 w 667"/>
              <a:gd name="T91" fmla="*/ 398 h 546"/>
              <a:gd name="T92" fmla="*/ 227 w 667"/>
              <a:gd name="T93" fmla="*/ 410 h 546"/>
              <a:gd name="T94" fmla="*/ 224 w 667"/>
              <a:gd name="T95" fmla="*/ 425 h 546"/>
              <a:gd name="T96" fmla="*/ 186 w 667"/>
              <a:gd name="T97" fmla="*/ 442 h 546"/>
              <a:gd name="T98" fmla="*/ 183 w 667"/>
              <a:gd name="T99" fmla="*/ 466 h 546"/>
              <a:gd name="T100" fmla="*/ 168 w 667"/>
              <a:gd name="T101" fmla="*/ 472 h 546"/>
              <a:gd name="T102" fmla="*/ 133 w 667"/>
              <a:gd name="T103" fmla="*/ 489 h 546"/>
              <a:gd name="T104" fmla="*/ 121 w 667"/>
              <a:gd name="T105" fmla="*/ 460 h 546"/>
              <a:gd name="T106" fmla="*/ 106 w 667"/>
              <a:gd name="T107" fmla="*/ 492 h 546"/>
              <a:gd name="T108" fmla="*/ 98 w 667"/>
              <a:gd name="T109" fmla="*/ 522 h 546"/>
              <a:gd name="T110" fmla="*/ 56 w 667"/>
              <a:gd name="T111" fmla="*/ 531 h 546"/>
              <a:gd name="T112" fmla="*/ 21 w 667"/>
              <a:gd name="T113" fmla="*/ 543 h 54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67"/>
              <a:gd name="T172" fmla="*/ 0 h 546"/>
              <a:gd name="T173" fmla="*/ 667 w 667"/>
              <a:gd name="T174" fmla="*/ 546 h 54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67" h="546">
                <a:moveTo>
                  <a:pt x="0" y="543"/>
                </a:moveTo>
                <a:lnTo>
                  <a:pt x="3" y="537"/>
                </a:lnTo>
                <a:lnTo>
                  <a:pt x="9" y="534"/>
                </a:lnTo>
                <a:lnTo>
                  <a:pt x="12" y="525"/>
                </a:lnTo>
                <a:lnTo>
                  <a:pt x="15" y="516"/>
                </a:lnTo>
                <a:lnTo>
                  <a:pt x="15" y="513"/>
                </a:lnTo>
                <a:lnTo>
                  <a:pt x="15" y="501"/>
                </a:lnTo>
                <a:lnTo>
                  <a:pt x="18" y="495"/>
                </a:lnTo>
                <a:lnTo>
                  <a:pt x="24" y="492"/>
                </a:lnTo>
                <a:lnTo>
                  <a:pt x="27" y="489"/>
                </a:lnTo>
                <a:lnTo>
                  <a:pt x="33" y="484"/>
                </a:lnTo>
                <a:lnTo>
                  <a:pt x="41" y="478"/>
                </a:lnTo>
                <a:lnTo>
                  <a:pt x="41" y="475"/>
                </a:lnTo>
                <a:lnTo>
                  <a:pt x="50" y="469"/>
                </a:lnTo>
                <a:lnTo>
                  <a:pt x="56" y="463"/>
                </a:lnTo>
                <a:lnTo>
                  <a:pt x="65" y="460"/>
                </a:lnTo>
                <a:lnTo>
                  <a:pt x="65" y="454"/>
                </a:lnTo>
                <a:lnTo>
                  <a:pt x="59" y="451"/>
                </a:lnTo>
                <a:lnTo>
                  <a:pt x="62" y="448"/>
                </a:lnTo>
                <a:lnTo>
                  <a:pt x="68" y="442"/>
                </a:lnTo>
                <a:lnTo>
                  <a:pt x="71" y="442"/>
                </a:lnTo>
                <a:lnTo>
                  <a:pt x="77" y="439"/>
                </a:lnTo>
                <a:lnTo>
                  <a:pt x="80" y="436"/>
                </a:lnTo>
                <a:lnTo>
                  <a:pt x="89" y="427"/>
                </a:lnTo>
                <a:lnTo>
                  <a:pt x="92" y="422"/>
                </a:lnTo>
                <a:lnTo>
                  <a:pt x="95" y="422"/>
                </a:lnTo>
                <a:lnTo>
                  <a:pt x="98" y="419"/>
                </a:lnTo>
                <a:lnTo>
                  <a:pt x="95" y="413"/>
                </a:lnTo>
                <a:lnTo>
                  <a:pt x="95" y="404"/>
                </a:lnTo>
                <a:lnTo>
                  <a:pt x="92" y="401"/>
                </a:lnTo>
                <a:lnTo>
                  <a:pt x="86" y="398"/>
                </a:lnTo>
                <a:lnTo>
                  <a:pt x="86" y="392"/>
                </a:lnTo>
                <a:lnTo>
                  <a:pt x="86" y="389"/>
                </a:lnTo>
                <a:lnTo>
                  <a:pt x="86" y="383"/>
                </a:lnTo>
                <a:lnTo>
                  <a:pt x="86" y="380"/>
                </a:lnTo>
                <a:lnTo>
                  <a:pt x="89" y="377"/>
                </a:lnTo>
                <a:lnTo>
                  <a:pt x="83" y="371"/>
                </a:lnTo>
                <a:lnTo>
                  <a:pt x="86" y="368"/>
                </a:lnTo>
                <a:lnTo>
                  <a:pt x="89" y="365"/>
                </a:lnTo>
                <a:lnTo>
                  <a:pt x="86" y="365"/>
                </a:lnTo>
                <a:lnTo>
                  <a:pt x="80" y="363"/>
                </a:lnTo>
                <a:lnTo>
                  <a:pt x="77" y="357"/>
                </a:lnTo>
                <a:lnTo>
                  <a:pt x="71" y="357"/>
                </a:lnTo>
                <a:lnTo>
                  <a:pt x="71" y="354"/>
                </a:lnTo>
                <a:lnTo>
                  <a:pt x="71" y="348"/>
                </a:lnTo>
                <a:lnTo>
                  <a:pt x="71" y="345"/>
                </a:lnTo>
                <a:lnTo>
                  <a:pt x="74" y="339"/>
                </a:lnTo>
                <a:lnTo>
                  <a:pt x="74" y="333"/>
                </a:lnTo>
                <a:lnTo>
                  <a:pt x="71" y="324"/>
                </a:lnTo>
                <a:lnTo>
                  <a:pt x="68" y="321"/>
                </a:lnTo>
                <a:lnTo>
                  <a:pt x="62" y="321"/>
                </a:lnTo>
                <a:lnTo>
                  <a:pt x="59" y="315"/>
                </a:lnTo>
                <a:lnTo>
                  <a:pt x="56" y="315"/>
                </a:lnTo>
                <a:lnTo>
                  <a:pt x="53" y="312"/>
                </a:lnTo>
                <a:lnTo>
                  <a:pt x="47" y="306"/>
                </a:lnTo>
                <a:lnTo>
                  <a:pt x="50" y="301"/>
                </a:lnTo>
                <a:lnTo>
                  <a:pt x="50" y="298"/>
                </a:lnTo>
                <a:lnTo>
                  <a:pt x="53" y="292"/>
                </a:lnTo>
                <a:lnTo>
                  <a:pt x="56" y="292"/>
                </a:lnTo>
                <a:lnTo>
                  <a:pt x="65" y="292"/>
                </a:lnTo>
                <a:lnTo>
                  <a:pt x="68" y="298"/>
                </a:lnTo>
                <a:lnTo>
                  <a:pt x="71" y="298"/>
                </a:lnTo>
                <a:lnTo>
                  <a:pt x="74" y="298"/>
                </a:lnTo>
                <a:lnTo>
                  <a:pt x="80" y="298"/>
                </a:lnTo>
                <a:lnTo>
                  <a:pt x="83" y="301"/>
                </a:lnTo>
                <a:lnTo>
                  <a:pt x="89" y="301"/>
                </a:lnTo>
                <a:lnTo>
                  <a:pt x="92" y="301"/>
                </a:lnTo>
                <a:lnTo>
                  <a:pt x="98" y="304"/>
                </a:lnTo>
                <a:lnTo>
                  <a:pt x="98" y="309"/>
                </a:lnTo>
                <a:lnTo>
                  <a:pt x="100" y="315"/>
                </a:lnTo>
                <a:lnTo>
                  <a:pt x="106" y="315"/>
                </a:lnTo>
                <a:lnTo>
                  <a:pt x="118" y="309"/>
                </a:lnTo>
                <a:lnTo>
                  <a:pt x="124" y="309"/>
                </a:lnTo>
                <a:lnTo>
                  <a:pt x="130" y="312"/>
                </a:lnTo>
                <a:lnTo>
                  <a:pt x="127" y="315"/>
                </a:lnTo>
                <a:lnTo>
                  <a:pt x="127" y="318"/>
                </a:lnTo>
                <a:lnTo>
                  <a:pt x="133" y="324"/>
                </a:lnTo>
                <a:lnTo>
                  <a:pt x="136" y="324"/>
                </a:lnTo>
                <a:lnTo>
                  <a:pt x="145" y="318"/>
                </a:lnTo>
                <a:lnTo>
                  <a:pt x="145" y="312"/>
                </a:lnTo>
                <a:lnTo>
                  <a:pt x="142" y="306"/>
                </a:lnTo>
                <a:lnTo>
                  <a:pt x="142" y="301"/>
                </a:lnTo>
                <a:lnTo>
                  <a:pt x="136" y="298"/>
                </a:lnTo>
                <a:lnTo>
                  <a:pt x="130" y="298"/>
                </a:lnTo>
                <a:lnTo>
                  <a:pt x="121" y="298"/>
                </a:lnTo>
                <a:lnTo>
                  <a:pt x="118" y="298"/>
                </a:lnTo>
                <a:lnTo>
                  <a:pt x="109" y="292"/>
                </a:lnTo>
                <a:lnTo>
                  <a:pt x="109" y="283"/>
                </a:lnTo>
                <a:lnTo>
                  <a:pt x="109" y="280"/>
                </a:lnTo>
                <a:lnTo>
                  <a:pt x="112" y="271"/>
                </a:lnTo>
                <a:lnTo>
                  <a:pt x="112" y="265"/>
                </a:lnTo>
                <a:lnTo>
                  <a:pt x="112" y="262"/>
                </a:lnTo>
                <a:lnTo>
                  <a:pt x="112" y="256"/>
                </a:lnTo>
                <a:lnTo>
                  <a:pt x="115" y="253"/>
                </a:lnTo>
                <a:lnTo>
                  <a:pt x="112" y="247"/>
                </a:lnTo>
                <a:lnTo>
                  <a:pt x="109" y="242"/>
                </a:lnTo>
                <a:lnTo>
                  <a:pt x="106" y="233"/>
                </a:lnTo>
                <a:lnTo>
                  <a:pt x="106" y="224"/>
                </a:lnTo>
                <a:lnTo>
                  <a:pt x="103" y="215"/>
                </a:lnTo>
                <a:lnTo>
                  <a:pt x="100" y="206"/>
                </a:lnTo>
                <a:lnTo>
                  <a:pt x="100" y="200"/>
                </a:lnTo>
                <a:lnTo>
                  <a:pt x="106" y="200"/>
                </a:lnTo>
                <a:lnTo>
                  <a:pt x="109" y="203"/>
                </a:lnTo>
                <a:lnTo>
                  <a:pt x="115" y="203"/>
                </a:lnTo>
                <a:lnTo>
                  <a:pt x="121" y="197"/>
                </a:lnTo>
                <a:lnTo>
                  <a:pt x="124" y="191"/>
                </a:lnTo>
                <a:lnTo>
                  <a:pt x="130" y="171"/>
                </a:lnTo>
                <a:lnTo>
                  <a:pt x="136" y="168"/>
                </a:lnTo>
                <a:lnTo>
                  <a:pt x="142" y="165"/>
                </a:lnTo>
                <a:lnTo>
                  <a:pt x="145" y="168"/>
                </a:lnTo>
                <a:lnTo>
                  <a:pt x="154" y="168"/>
                </a:lnTo>
                <a:lnTo>
                  <a:pt x="157" y="168"/>
                </a:lnTo>
                <a:lnTo>
                  <a:pt x="165" y="165"/>
                </a:lnTo>
                <a:lnTo>
                  <a:pt x="168" y="165"/>
                </a:lnTo>
                <a:lnTo>
                  <a:pt x="171" y="168"/>
                </a:lnTo>
                <a:lnTo>
                  <a:pt x="174" y="174"/>
                </a:lnTo>
                <a:lnTo>
                  <a:pt x="180" y="174"/>
                </a:lnTo>
                <a:lnTo>
                  <a:pt x="192" y="171"/>
                </a:lnTo>
                <a:lnTo>
                  <a:pt x="195" y="165"/>
                </a:lnTo>
                <a:lnTo>
                  <a:pt x="198" y="159"/>
                </a:lnTo>
                <a:lnTo>
                  <a:pt x="201" y="156"/>
                </a:lnTo>
                <a:lnTo>
                  <a:pt x="201" y="153"/>
                </a:lnTo>
                <a:lnTo>
                  <a:pt x="204" y="147"/>
                </a:lnTo>
                <a:lnTo>
                  <a:pt x="207" y="147"/>
                </a:lnTo>
                <a:lnTo>
                  <a:pt x="210" y="144"/>
                </a:lnTo>
                <a:lnTo>
                  <a:pt x="216" y="144"/>
                </a:lnTo>
                <a:lnTo>
                  <a:pt x="216" y="141"/>
                </a:lnTo>
                <a:lnTo>
                  <a:pt x="213" y="135"/>
                </a:lnTo>
                <a:lnTo>
                  <a:pt x="213" y="129"/>
                </a:lnTo>
                <a:lnTo>
                  <a:pt x="213" y="124"/>
                </a:lnTo>
                <a:lnTo>
                  <a:pt x="216" y="118"/>
                </a:lnTo>
                <a:lnTo>
                  <a:pt x="221" y="106"/>
                </a:lnTo>
                <a:lnTo>
                  <a:pt x="230" y="94"/>
                </a:lnTo>
                <a:lnTo>
                  <a:pt x="236" y="91"/>
                </a:lnTo>
                <a:lnTo>
                  <a:pt x="239" y="88"/>
                </a:lnTo>
                <a:lnTo>
                  <a:pt x="236" y="82"/>
                </a:lnTo>
                <a:lnTo>
                  <a:pt x="233" y="73"/>
                </a:lnTo>
                <a:lnTo>
                  <a:pt x="236" y="67"/>
                </a:lnTo>
                <a:lnTo>
                  <a:pt x="236" y="62"/>
                </a:lnTo>
                <a:lnTo>
                  <a:pt x="239" y="53"/>
                </a:lnTo>
                <a:lnTo>
                  <a:pt x="245" y="47"/>
                </a:lnTo>
                <a:lnTo>
                  <a:pt x="254" y="44"/>
                </a:lnTo>
                <a:lnTo>
                  <a:pt x="263" y="38"/>
                </a:lnTo>
                <a:lnTo>
                  <a:pt x="269" y="35"/>
                </a:lnTo>
                <a:lnTo>
                  <a:pt x="281" y="32"/>
                </a:lnTo>
                <a:lnTo>
                  <a:pt x="286" y="29"/>
                </a:lnTo>
                <a:lnTo>
                  <a:pt x="286" y="17"/>
                </a:lnTo>
                <a:lnTo>
                  <a:pt x="283" y="14"/>
                </a:lnTo>
                <a:lnTo>
                  <a:pt x="278" y="14"/>
                </a:lnTo>
                <a:lnTo>
                  <a:pt x="278" y="11"/>
                </a:lnTo>
                <a:lnTo>
                  <a:pt x="286" y="14"/>
                </a:lnTo>
                <a:lnTo>
                  <a:pt x="292" y="17"/>
                </a:lnTo>
                <a:lnTo>
                  <a:pt x="295" y="20"/>
                </a:lnTo>
                <a:lnTo>
                  <a:pt x="298" y="23"/>
                </a:lnTo>
                <a:lnTo>
                  <a:pt x="310" y="29"/>
                </a:lnTo>
                <a:lnTo>
                  <a:pt x="322" y="29"/>
                </a:lnTo>
                <a:lnTo>
                  <a:pt x="331" y="26"/>
                </a:lnTo>
                <a:lnTo>
                  <a:pt x="337" y="23"/>
                </a:lnTo>
                <a:lnTo>
                  <a:pt x="342" y="20"/>
                </a:lnTo>
                <a:lnTo>
                  <a:pt x="354" y="20"/>
                </a:lnTo>
                <a:lnTo>
                  <a:pt x="363" y="20"/>
                </a:lnTo>
                <a:lnTo>
                  <a:pt x="369" y="17"/>
                </a:lnTo>
                <a:lnTo>
                  <a:pt x="378" y="17"/>
                </a:lnTo>
                <a:lnTo>
                  <a:pt x="384" y="14"/>
                </a:lnTo>
                <a:lnTo>
                  <a:pt x="390" y="14"/>
                </a:lnTo>
                <a:lnTo>
                  <a:pt x="396" y="11"/>
                </a:lnTo>
                <a:lnTo>
                  <a:pt x="399" y="23"/>
                </a:lnTo>
                <a:lnTo>
                  <a:pt x="399" y="29"/>
                </a:lnTo>
                <a:lnTo>
                  <a:pt x="399" y="41"/>
                </a:lnTo>
                <a:lnTo>
                  <a:pt x="393" y="50"/>
                </a:lnTo>
                <a:lnTo>
                  <a:pt x="390" y="53"/>
                </a:lnTo>
                <a:lnTo>
                  <a:pt x="390" y="56"/>
                </a:lnTo>
                <a:lnTo>
                  <a:pt x="393" y="53"/>
                </a:lnTo>
                <a:lnTo>
                  <a:pt x="402" y="56"/>
                </a:lnTo>
                <a:lnTo>
                  <a:pt x="407" y="56"/>
                </a:lnTo>
                <a:lnTo>
                  <a:pt x="413" y="59"/>
                </a:lnTo>
                <a:lnTo>
                  <a:pt x="416" y="62"/>
                </a:lnTo>
                <a:lnTo>
                  <a:pt x="419" y="59"/>
                </a:lnTo>
                <a:lnTo>
                  <a:pt x="428" y="50"/>
                </a:lnTo>
                <a:lnTo>
                  <a:pt x="437" y="47"/>
                </a:lnTo>
                <a:lnTo>
                  <a:pt x="446" y="50"/>
                </a:lnTo>
                <a:lnTo>
                  <a:pt x="455" y="56"/>
                </a:lnTo>
                <a:lnTo>
                  <a:pt x="466" y="56"/>
                </a:lnTo>
                <a:lnTo>
                  <a:pt x="472" y="53"/>
                </a:lnTo>
                <a:lnTo>
                  <a:pt x="478" y="50"/>
                </a:lnTo>
                <a:lnTo>
                  <a:pt x="481" y="50"/>
                </a:lnTo>
                <a:lnTo>
                  <a:pt x="478" y="56"/>
                </a:lnTo>
                <a:lnTo>
                  <a:pt x="475" y="62"/>
                </a:lnTo>
                <a:lnTo>
                  <a:pt x="478" y="64"/>
                </a:lnTo>
                <a:lnTo>
                  <a:pt x="481" y="64"/>
                </a:lnTo>
                <a:lnTo>
                  <a:pt x="490" y="64"/>
                </a:lnTo>
                <a:lnTo>
                  <a:pt x="499" y="53"/>
                </a:lnTo>
                <a:lnTo>
                  <a:pt x="499" y="47"/>
                </a:lnTo>
                <a:lnTo>
                  <a:pt x="502" y="41"/>
                </a:lnTo>
                <a:lnTo>
                  <a:pt x="496" y="35"/>
                </a:lnTo>
                <a:lnTo>
                  <a:pt x="502" y="32"/>
                </a:lnTo>
                <a:lnTo>
                  <a:pt x="502" y="29"/>
                </a:lnTo>
                <a:lnTo>
                  <a:pt x="499" y="23"/>
                </a:lnTo>
                <a:lnTo>
                  <a:pt x="502" y="17"/>
                </a:lnTo>
                <a:lnTo>
                  <a:pt x="496" y="11"/>
                </a:lnTo>
                <a:lnTo>
                  <a:pt x="493" y="5"/>
                </a:lnTo>
                <a:lnTo>
                  <a:pt x="496" y="5"/>
                </a:lnTo>
                <a:lnTo>
                  <a:pt x="499" y="3"/>
                </a:lnTo>
                <a:lnTo>
                  <a:pt x="502" y="0"/>
                </a:lnTo>
                <a:lnTo>
                  <a:pt x="508" y="3"/>
                </a:lnTo>
                <a:lnTo>
                  <a:pt x="511" y="5"/>
                </a:lnTo>
                <a:lnTo>
                  <a:pt x="517" y="5"/>
                </a:lnTo>
                <a:lnTo>
                  <a:pt x="523" y="8"/>
                </a:lnTo>
                <a:lnTo>
                  <a:pt x="528" y="11"/>
                </a:lnTo>
                <a:lnTo>
                  <a:pt x="537" y="20"/>
                </a:lnTo>
                <a:lnTo>
                  <a:pt x="543" y="23"/>
                </a:lnTo>
                <a:lnTo>
                  <a:pt x="549" y="23"/>
                </a:lnTo>
                <a:lnTo>
                  <a:pt x="552" y="23"/>
                </a:lnTo>
                <a:lnTo>
                  <a:pt x="561" y="26"/>
                </a:lnTo>
                <a:lnTo>
                  <a:pt x="567" y="29"/>
                </a:lnTo>
                <a:lnTo>
                  <a:pt x="570" y="32"/>
                </a:lnTo>
                <a:lnTo>
                  <a:pt x="573" y="32"/>
                </a:lnTo>
                <a:lnTo>
                  <a:pt x="579" y="35"/>
                </a:lnTo>
                <a:lnTo>
                  <a:pt x="582" y="38"/>
                </a:lnTo>
                <a:lnTo>
                  <a:pt x="587" y="41"/>
                </a:lnTo>
                <a:lnTo>
                  <a:pt x="593" y="44"/>
                </a:lnTo>
                <a:lnTo>
                  <a:pt x="602" y="44"/>
                </a:lnTo>
                <a:lnTo>
                  <a:pt x="605" y="47"/>
                </a:lnTo>
                <a:lnTo>
                  <a:pt x="611" y="50"/>
                </a:lnTo>
                <a:lnTo>
                  <a:pt x="614" y="53"/>
                </a:lnTo>
                <a:lnTo>
                  <a:pt x="614" y="59"/>
                </a:lnTo>
                <a:lnTo>
                  <a:pt x="611" y="62"/>
                </a:lnTo>
                <a:lnTo>
                  <a:pt x="611" y="64"/>
                </a:lnTo>
                <a:lnTo>
                  <a:pt x="614" y="67"/>
                </a:lnTo>
                <a:lnTo>
                  <a:pt x="617" y="70"/>
                </a:lnTo>
                <a:lnTo>
                  <a:pt x="623" y="70"/>
                </a:lnTo>
                <a:lnTo>
                  <a:pt x="623" y="64"/>
                </a:lnTo>
                <a:lnTo>
                  <a:pt x="623" y="62"/>
                </a:lnTo>
                <a:lnTo>
                  <a:pt x="629" y="59"/>
                </a:lnTo>
                <a:lnTo>
                  <a:pt x="632" y="59"/>
                </a:lnTo>
                <a:lnTo>
                  <a:pt x="632" y="62"/>
                </a:lnTo>
                <a:lnTo>
                  <a:pt x="638" y="67"/>
                </a:lnTo>
                <a:lnTo>
                  <a:pt x="641" y="73"/>
                </a:lnTo>
                <a:lnTo>
                  <a:pt x="646" y="73"/>
                </a:lnTo>
                <a:lnTo>
                  <a:pt x="652" y="73"/>
                </a:lnTo>
                <a:lnTo>
                  <a:pt x="658" y="76"/>
                </a:lnTo>
                <a:lnTo>
                  <a:pt x="661" y="79"/>
                </a:lnTo>
                <a:lnTo>
                  <a:pt x="661" y="85"/>
                </a:lnTo>
                <a:lnTo>
                  <a:pt x="664" y="88"/>
                </a:lnTo>
                <a:lnTo>
                  <a:pt x="667" y="94"/>
                </a:lnTo>
                <a:lnTo>
                  <a:pt x="667" y="97"/>
                </a:lnTo>
                <a:lnTo>
                  <a:pt x="658" y="103"/>
                </a:lnTo>
                <a:lnTo>
                  <a:pt x="652" y="106"/>
                </a:lnTo>
                <a:lnTo>
                  <a:pt x="644" y="106"/>
                </a:lnTo>
                <a:lnTo>
                  <a:pt x="632" y="112"/>
                </a:lnTo>
                <a:lnTo>
                  <a:pt x="620" y="121"/>
                </a:lnTo>
                <a:lnTo>
                  <a:pt x="608" y="135"/>
                </a:lnTo>
                <a:lnTo>
                  <a:pt x="599" y="156"/>
                </a:lnTo>
                <a:lnTo>
                  <a:pt x="599" y="162"/>
                </a:lnTo>
                <a:lnTo>
                  <a:pt x="602" y="168"/>
                </a:lnTo>
                <a:lnTo>
                  <a:pt x="605" y="174"/>
                </a:lnTo>
                <a:lnTo>
                  <a:pt x="611" y="183"/>
                </a:lnTo>
                <a:lnTo>
                  <a:pt x="617" y="191"/>
                </a:lnTo>
                <a:lnTo>
                  <a:pt x="614" y="194"/>
                </a:lnTo>
                <a:lnTo>
                  <a:pt x="608" y="194"/>
                </a:lnTo>
                <a:lnTo>
                  <a:pt x="605" y="194"/>
                </a:lnTo>
                <a:lnTo>
                  <a:pt x="605" y="197"/>
                </a:lnTo>
                <a:lnTo>
                  <a:pt x="608" y="197"/>
                </a:lnTo>
                <a:lnTo>
                  <a:pt x="614" y="197"/>
                </a:lnTo>
                <a:lnTo>
                  <a:pt x="620" y="194"/>
                </a:lnTo>
                <a:lnTo>
                  <a:pt x="620" y="200"/>
                </a:lnTo>
                <a:lnTo>
                  <a:pt x="614" y="200"/>
                </a:lnTo>
                <a:lnTo>
                  <a:pt x="611" y="203"/>
                </a:lnTo>
                <a:lnTo>
                  <a:pt x="617" y="203"/>
                </a:lnTo>
                <a:lnTo>
                  <a:pt x="623" y="203"/>
                </a:lnTo>
                <a:lnTo>
                  <a:pt x="617" y="209"/>
                </a:lnTo>
                <a:lnTo>
                  <a:pt x="602" y="221"/>
                </a:lnTo>
                <a:lnTo>
                  <a:pt x="599" y="224"/>
                </a:lnTo>
                <a:lnTo>
                  <a:pt x="593" y="230"/>
                </a:lnTo>
                <a:lnTo>
                  <a:pt x="593" y="236"/>
                </a:lnTo>
                <a:lnTo>
                  <a:pt x="596" y="236"/>
                </a:lnTo>
                <a:lnTo>
                  <a:pt x="596" y="233"/>
                </a:lnTo>
                <a:lnTo>
                  <a:pt x="599" y="230"/>
                </a:lnTo>
                <a:lnTo>
                  <a:pt x="605" y="236"/>
                </a:lnTo>
                <a:lnTo>
                  <a:pt x="605" y="242"/>
                </a:lnTo>
                <a:lnTo>
                  <a:pt x="599" y="245"/>
                </a:lnTo>
                <a:lnTo>
                  <a:pt x="599" y="247"/>
                </a:lnTo>
                <a:lnTo>
                  <a:pt x="596" y="247"/>
                </a:lnTo>
                <a:lnTo>
                  <a:pt x="593" y="250"/>
                </a:lnTo>
                <a:lnTo>
                  <a:pt x="590" y="250"/>
                </a:lnTo>
                <a:lnTo>
                  <a:pt x="587" y="253"/>
                </a:lnTo>
                <a:lnTo>
                  <a:pt x="584" y="256"/>
                </a:lnTo>
                <a:lnTo>
                  <a:pt x="582" y="256"/>
                </a:lnTo>
                <a:lnTo>
                  <a:pt x="579" y="259"/>
                </a:lnTo>
                <a:lnTo>
                  <a:pt x="576" y="259"/>
                </a:lnTo>
                <a:lnTo>
                  <a:pt x="576" y="262"/>
                </a:lnTo>
                <a:lnTo>
                  <a:pt x="573" y="262"/>
                </a:lnTo>
                <a:lnTo>
                  <a:pt x="570" y="262"/>
                </a:lnTo>
                <a:lnTo>
                  <a:pt x="573" y="265"/>
                </a:lnTo>
                <a:lnTo>
                  <a:pt x="573" y="262"/>
                </a:lnTo>
                <a:lnTo>
                  <a:pt x="576" y="262"/>
                </a:lnTo>
                <a:lnTo>
                  <a:pt x="573" y="262"/>
                </a:lnTo>
                <a:lnTo>
                  <a:pt x="573" y="265"/>
                </a:lnTo>
                <a:lnTo>
                  <a:pt x="570" y="268"/>
                </a:lnTo>
                <a:lnTo>
                  <a:pt x="570" y="271"/>
                </a:lnTo>
                <a:lnTo>
                  <a:pt x="567" y="274"/>
                </a:lnTo>
                <a:lnTo>
                  <a:pt x="564" y="277"/>
                </a:lnTo>
                <a:lnTo>
                  <a:pt x="564" y="280"/>
                </a:lnTo>
                <a:lnTo>
                  <a:pt x="564" y="283"/>
                </a:lnTo>
                <a:lnTo>
                  <a:pt x="561" y="283"/>
                </a:lnTo>
                <a:lnTo>
                  <a:pt x="558" y="286"/>
                </a:lnTo>
                <a:lnTo>
                  <a:pt x="558" y="289"/>
                </a:lnTo>
                <a:lnTo>
                  <a:pt x="555" y="289"/>
                </a:lnTo>
                <a:lnTo>
                  <a:pt x="552" y="289"/>
                </a:lnTo>
                <a:lnTo>
                  <a:pt x="549" y="292"/>
                </a:lnTo>
                <a:lnTo>
                  <a:pt x="546" y="292"/>
                </a:lnTo>
                <a:lnTo>
                  <a:pt x="543" y="295"/>
                </a:lnTo>
                <a:lnTo>
                  <a:pt x="537" y="298"/>
                </a:lnTo>
                <a:lnTo>
                  <a:pt x="525" y="301"/>
                </a:lnTo>
                <a:lnTo>
                  <a:pt x="520" y="304"/>
                </a:lnTo>
                <a:lnTo>
                  <a:pt x="514" y="304"/>
                </a:lnTo>
                <a:lnTo>
                  <a:pt x="508" y="304"/>
                </a:lnTo>
                <a:lnTo>
                  <a:pt x="502" y="304"/>
                </a:lnTo>
                <a:lnTo>
                  <a:pt x="487" y="309"/>
                </a:lnTo>
                <a:lnTo>
                  <a:pt x="469" y="318"/>
                </a:lnTo>
                <a:lnTo>
                  <a:pt x="455" y="324"/>
                </a:lnTo>
                <a:lnTo>
                  <a:pt x="452" y="327"/>
                </a:lnTo>
                <a:lnTo>
                  <a:pt x="443" y="333"/>
                </a:lnTo>
                <a:lnTo>
                  <a:pt x="419" y="345"/>
                </a:lnTo>
                <a:lnTo>
                  <a:pt x="410" y="354"/>
                </a:lnTo>
                <a:lnTo>
                  <a:pt x="404" y="360"/>
                </a:lnTo>
                <a:lnTo>
                  <a:pt x="399" y="363"/>
                </a:lnTo>
                <a:lnTo>
                  <a:pt x="396" y="365"/>
                </a:lnTo>
                <a:lnTo>
                  <a:pt x="390" y="371"/>
                </a:lnTo>
                <a:lnTo>
                  <a:pt x="387" y="374"/>
                </a:lnTo>
                <a:lnTo>
                  <a:pt x="381" y="380"/>
                </a:lnTo>
                <a:lnTo>
                  <a:pt x="375" y="386"/>
                </a:lnTo>
                <a:lnTo>
                  <a:pt x="375" y="389"/>
                </a:lnTo>
                <a:lnTo>
                  <a:pt x="372" y="392"/>
                </a:lnTo>
                <a:lnTo>
                  <a:pt x="366" y="389"/>
                </a:lnTo>
                <a:lnTo>
                  <a:pt x="363" y="386"/>
                </a:lnTo>
                <a:lnTo>
                  <a:pt x="360" y="386"/>
                </a:lnTo>
                <a:lnTo>
                  <a:pt x="360" y="389"/>
                </a:lnTo>
                <a:lnTo>
                  <a:pt x="363" y="392"/>
                </a:lnTo>
                <a:lnTo>
                  <a:pt x="360" y="398"/>
                </a:lnTo>
                <a:lnTo>
                  <a:pt x="357" y="398"/>
                </a:lnTo>
                <a:lnTo>
                  <a:pt x="354" y="398"/>
                </a:lnTo>
                <a:lnTo>
                  <a:pt x="351" y="398"/>
                </a:lnTo>
                <a:lnTo>
                  <a:pt x="348" y="398"/>
                </a:lnTo>
                <a:lnTo>
                  <a:pt x="345" y="401"/>
                </a:lnTo>
                <a:lnTo>
                  <a:pt x="340" y="401"/>
                </a:lnTo>
                <a:lnTo>
                  <a:pt x="340" y="407"/>
                </a:lnTo>
                <a:lnTo>
                  <a:pt x="337" y="413"/>
                </a:lnTo>
                <a:lnTo>
                  <a:pt x="328" y="416"/>
                </a:lnTo>
                <a:lnTo>
                  <a:pt x="331" y="422"/>
                </a:lnTo>
                <a:lnTo>
                  <a:pt x="325" y="425"/>
                </a:lnTo>
                <a:lnTo>
                  <a:pt x="316" y="427"/>
                </a:lnTo>
                <a:lnTo>
                  <a:pt x="304" y="430"/>
                </a:lnTo>
                <a:lnTo>
                  <a:pt x="301" y="433"/>
                </a:lnTo>
                <a:lnTo>
                  <a:pt x="295" y="427"/>
                </a:lnTo>
                <a:lnTo>
                  <a:pt x="289" y="427"/>
                </a:lnTo>
                <a:lnTo>
                  <a:pt x="283" y="427"/>
                </a:lnTo>
                <a:lnTo>
                  <a:pt x="278" y="422"/>
                </a:lnTo>
                <a:lnTo>
                  <a:pt x="275" y="416"/>
                </a:lnTo>
                <a:lnTo>
                  <a:pt x="272" y="407"/>
                </a:lnTo>
                <a:lnTo>
                  <a:pt x="269" y="404"/>
                </a:lnTo>
                <a:lnTo>
                  <a:pt x="263" y="407"/>
                </a:lnTo>
                <a:lnTo>
                  <a:pt x="266" y="410"/>
                </a:lnTo>
                <a:lnTo>
                  <a:pt x="266" y="413"/>
                </a:lnTo>
                <a:lnTo>
                  <a:pt x="263" y="416"/>
                </a:lnTo>
                <a:lnTo>
                  <a:pt x="260" y="410"/>
                </a:lnTo>
                <a:lnTo>
                  <a:pt x="257" y="401"/>
                </a:lnTo>
                <a:lnTo>
                  <a:pt x="254" y="398"/>
                </a:lnTo>
                <a:lnTo>
                  <a:pt x="248" y="401"/>
                </a:lnTo>
                <a:lnTo>
                  <a:pt x="245" y="398"/>
                </a:lnTo>
                <a:lnTo>
                  <a:pt x="239" y="398"/>
                </a:lnTo>
                <a:lnTo>
                  <a:pt x="239" y="404"/>
                </a:lnTo>
                <a:lnTo>
                  <a:pt x="233" y="401"/>
                </a:lnTo>
                <a:lnTo>
                  <a:pt x="230" y="404"/>
                </a:lnTo>
                <a:lnTo>
                  <a:pt x="230" y="407"/>
                </a:lnTo>
                <a:lnTo>
                  <a:pt x="227" y="410"/>
                </a:lnTo>
                <a:lnTo>
                  <a:pt x="224" y="407"/>
                </a:lnTo>
                <a:lnTo>
                  <a:pt x="219" y="407"/>
                </a:lnTo>
                <a:lnTo>
                  <a:pt x="216" y="410"/>
                </a:lnTo>
                <a:lnTo>
                  <a:pt x="213" y="413"/>
                </a:lnTo>
                <a:lnTo>
                  <a:pt x="219" y="416"/>
                </a:lnTo>
                <a:lnTo>
                  <a:pt x="221" y="419"/>
                </a:lnTo>
                <a:lnTo>
                  <a:pt x="224" y="422"/>
                </a:lnTo>
                <a:lnTo>
                  <a:pt x="224" y="425"/>
                </a:lnTo>
                <a:lnTo>
                  <a:pt x="219" y="427"/>
                </a:lnTo>
                <a:lnTo>
                  <a:pt x="210" y="430"/>
                </a:lnTo>
                <a:lnTo>
                  <a:pt x="207" y="433"/>
                </a:lnTo>
                <a:lnTo>
                  <a:pt x="204" y="436"/>
                </a:lnTo>
                <a:lnTo>
                  <a:pt x="198" y="433"/>
                </a:lnTo>
                <a:lnTo>
                  <a:pt x="195" y="433"/>
                </a:lnTo>
                <a:lnTo>
                  <a:pt x="189" y="436"/>
                </a:lnTo>
                <a:lnTo>
                  <a:pt x="186" y="442"/>
                </a:lnTo>
                <a:lnTo>
                  <a:pt x="183" y="445"/>
                </a:lnTo>
                <a:lnTo>
                  <a:pt x="183" y="448"/>
                </a:lnTo>
                <a:lnTo>
                  <a:pt x="177" y="451"/>
                </a:lnTo>
                <a:lnTo>
                  <a:pt x="180" y="454"/>
                </a:lnTo>
                <a:lnTo>
                  <a:pt x="183" y="460"/>
                </a:lnTo>
                <a:lnTo>
                  <a:pt x="189" y="460"/>
                </a:lnTo>
                <a:lnTo>
                  <a:pt x="186" y="463"/>
                </a:lnTo>
                <a:lnTo>
                  <a:pt x="183" y="466"/>
                </a:lnTo>
                <a:lnTo>
                  <a:pt x="183" y="469"/>
                </a:lnTo>
                <a:lnTo>
                  <a:pt x="189" y="472"/>
                </a:lnTo>
                <a:lnTo>
                  <a:pt x="189" y="475"/>
                </a:lnTo>
                <a:lnTo>
                  <a:pt x="183" y="478"/>
                </a:lnTo>
                <a:lnTo>
                  <a:pt x="177" y="481"/>
                </a:lnTo>
                <a:lnTo>
                  <a:pt x="174" y="481"/>
                </a:lnTo>
                <a:lnTo>
                  <a:pt x="171" y="478"/>
                </a:lnTo>
                <a:lnTo>
                  <a:pt x="168" y="472"/>
                </a:lnTo>
                <a:lnTo>
                  <a:pt x="160" y="469"/>
                </a:lnTo>
                <a:lnTo>
                  <a:pt x="157" y="475"/>
                </a:lnTo>
                <a:lnTo>
                  <a:pt x="157" y="481"/>
                </a:lnTo>
                <a:lnTo>
                  <a:pt x="151" y="484"/>
                </a:lnTo>
                <a:lnTo>
                  <a:pt x="145" y="489"/>
                </a:lnTo>
                <a:lnTo>
                  <a:pt x="142" y="492"/>
                </a:lnTo>
                <a:lnTo>
                  <a:pt x="136" y="495"/>
                </a:lnTo>
                <a:lnTo>
                  <a:pt x="133" y="489"/>
                </a:lnTo>
                <a:lnTo>
                  <a:pt x="136" y="486"/>
                </a:lnTo>
                <a:lnTo>
                  <a:pt x="136" y="481"/>
                </a:lnTo>
                <a:lnTo>
                  <a:pt x="133" y="481"/>
                </a:lnTo>
                <a:lnTo>
                  <a:pt x="130" y="475"/>
                </a:lnTo>
                <a:lnTo>
                  <a:pt x="130" y="472"/>
                </a:lnTo>
                <a:lnTo>
                  <a:pt x="130" y="469"/>
                </a:lnTo>
                <a:lnTo>
                  <a:pt x="127" y="463"/>
                </a:lnTo>
                <a:lnTo>
                  <a:pt x="121" y="460"/>
                </a:lnTo>
                <a:lnTo>
                  <a:pt x="115" y="463"/>
                </a:lnTo>
                <a:lnTo>
                  <a:pt x="112" y="469"/>
                </a:lnTo>
                <a:lnTo>
                  <a:pt x="109" y="472"/>
                </a:lnTo>
                <a:lnTo>
                  <a:pt x="109" y="478"/>
                </a:lnTo>
                <a:lnTo>
                  <a:pt x="106" y="484"/>
                </a:lnTo>
                <a:lnTo>
                  <a:pt x="112" y="486"/>
                </a:lnTo>
                <a:lnTo>
                  <a:pt x="109" y="489"/>
                </a:lnTo>
                <a:lnTo>
                  <a:pt x="106" y="492"/>
                </a:lnTo>
                <a:lnTo>
                  <a:pt x="109" y="498"/>
                </a:lnTo>
                <a:lnTo>
                  <a:pt x="109" y="501"/>
                </a:lnTo>
                <a:lnTo>
                  <a:pt x="109" y="507"/>
                </a:lnTo>
                <a:lnTo>
                  <a:pt x="106" y="507"/>
                </a:lnTo>
                <a:lnTo>
                  <a:pt x="106" y="513"/>
                </a:lnTo>
                <a:lnTo>
                  <a:pt x="106" y="516"/>
                </a:lnTo>
                <a:lnTo>
                  <a:pt x="100" y="519"/>
                </a:lnTo>
                <a:lnTo>
                  <a:pt x="98" y="522"/>
                </a:lnTo>
                <a:lnTo>
                  <a:pt x="92" y="519"/>
                </a:lnTo>
                <a:lnTo>
                  <a:pt x="83" y="516"/>
                </a:lnTo>
                <a:lnTo>
                  <a:pt x="77" y="513"/>
                </a:lnTo>
                <a:lnTo>
                  <a:pt x="74" y="516"/>
                </a:lnTo>
                <a:lnTo>
                  <a:pt x="71" y="516"/>
                </a:lnTo>
                <a:lnTo>
                  <a:pt x="71" y="522"/>
                </a:lnTo>
                <a:lnTo>
                  <a:pt x="62" y="528"/>
                </a:lnTo>
                <a:lnTo>
                  <a:pt x="56" y="531"/>
                </a:lnTo>
                <a:lnTo>
                  <a:pt x="50" y="534"/>
                </a:lnTo>
                <a:lnTo>
                  <a:pt x="44" y="537"/>
                </a:lnTo>
                <a:lnTo>
                  <a:pt x="41" y="537"/>
                </a:lnTo>
                <a:lnTo>
                  <a:pt x="33" y="540"/>
                </a:lnTo>
                <a:lnTo>
                  <a:pt x="30" y="543"/>
                </a:lnTo>
                <a:lnTo>
                  <a:pt x="27" y="543"/>
                </a:lnTo>
                <a:lnTo>
                  <a:pt x="24" y="543"/>
                </a:lnTo>
                <a:lnTo>
                  <a:pt x="21" y="543"/>
                </a:lnTo>
                <a:lnTo>
                  <a:pt x="18" y="546"/>
                </a:lnTo>
                <a:lnTo>
                  <a:pt x="15" y="546"/>
                </a:lnTo>
                <a:lnTo>
                  <a:pt x="9" y="543"/>
                </a:lnTo>
                <a:lnTo>
                  <a:pt x="0" y="54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Freeform 124">
            <a:extLst>
              <a:ext uri="{FF2B5EF4-FFF2-40B4-BE49-F238E27FC236}">
                <a16:creationId xmlns:a16="http://schemas.microsoft.com/office/drawing/2014/main" id="{21C9FFBC-F109-4B86-8167-8AF858B46F67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gray">
          <a:xfrm>
            <a:off x="5180104" y="2111404"/>
            <a:ext cx="1521911" cy="1277015"/>
          </a:xfrm>
          <a:custGeom>
            <a:avLst/>
            <a:gdLst>
              <a:gd name="T0" fmla="*/ 124 w 673"/>
              <a:gd name="T1" fmla="*/ 319 h 531"/>
              <a:gd name="T2" fmla="*/ 85 w 673"/>
              <a:gd name="T3" fmla="*/ 218 h 531"/>
              <a:gd name="T4" fmla="*/ 97 w 673"/>
              <a:gd name="T5" fmla="*/ 245 h 531"/>
              <a:gd name="T6" fmla="*/ 150 w 673"/>
              <a:gd name="T7" fmla="*/ 233 h 531"/>
              <a:gd name="T8" fmla="*/ 203 w 673"/>
              <a:gd name="T9" fmla="*/ 221 h 531"/>
              <a:gd name="T10" fmla="*/ 233 w 673"/>
              <a:gd name="T11" fmla="*/ 183 h 531"/>
              <a:gd name="T12" fmla="*/ 174 w 673"/>
              <a:gd name="T13" fmla="*/ 189 h 531"/>
              <a:gd name="T14" fmla="*/ 65 w 673"/>
              <a:gd name="T15" fmla="*/ 159 h 531"/>
              <a:gd name="T16" fmla="*/ 29 w 673"/>
              <a:gd name="T17" fmla="*/ 118 h 531"/>
              <a:gd name="T18" fmla="*/ 35 w 673"/>
              <a:gd name="T19" fmla="*/ 86 h 531"/>
              <a:gd name="T20" fmla="*/ 32 w 673"/>
              <a:gd name="T21" fmla="*/ 77 h 531"/>
              <a:gd name="T22" fmla="*/ 9 w 673"/>
              <a:gd name="T23" fmla="*/ 83 h 531"/>
              <a:gd name="T24" fmla="*/ 26 w 673"/>
              <a:gd name="T25" fmla="*/ 47 h 531"/>
              <a:gd name="T26" fmla="*/ 76 w 673"/>
              <a:gd name="T27" fmla="*/ 15 h 531"/>
              <a:gd name="T28" fmla="*/ 94 w 673"/>
              <a:gd name="T29" fmla="*/ 18 h 531"/>
              <a:gd name="T30" fmla="*/ 124 w 673"/>
              <a:gd name="T31" fmla="*/ 27 h 531"/>
              <a:gd name="T32" fmla="*/ 159 w 673"/>
              <a:gd name="T33" fmla="*/ 30 h 531"/>
              <a:gd name="T34" fmla="*/ 195 w 673"/>
              <a:gd name="T35" fmla="*/ 44 h 531"/>
              <a:gd name="T36" fmla="*/ 233 w 673"/>
              <a:gd name="T37" fmla="*/ 33 h 531"/>
              <a:gd name="T38" fmla="*/ 265 w 673"/>
              <a:gd name="T39" fmla="*/ 33 h 531"/>
              <a:gd name="T40" fmla="*/ 292 w 673"/>
              <a:gd name="T41" fmla="*/ 50 h 531"/>
              <a:gd name="T42" fmla="*/ 316 w 673"/>
              <a:gd name="T43" fmla="*/ 36 h 531"/>
              <a:gd name="T44" fmla="*/ 316 w 673"/>
              <a:gd name="T45" fmla="*/ 15 h 531"/>
              <a:gd name="T46" fmla="*/ 366 w 673"/>
              <a:gd name="T47" fmla="*/ 6 h 531"/>
              <a:gd name="T48" fmla="*/ 413 w 673"/>
              <a:gd name="T49" fmla="*/ 15 h 531"/>
              <a:gd name="T50" fmla="*/ 448 w 673"/>
              <a:gd name="T51" fmla="*/ 24 h 531"/>
              <a:gd name="T52" fmla="*/ 475 w 673"/>
              <a:gd name="T53" fmla="*/ 36 h 531"/>
              <a:gd name="T54" fmla="*/ 522 w 673"/>
              <a:gd name="T55" fmla="*/ 53 h 531"/>
              <a:gd name="T56" fmla="*/ 534 w 673"/>
              <a:gd name="T57" fmla="*/ 74 h 531"/>
              <a:gd name="T58" fmla="*/ 563 w 673"/>
              <a:gd name="T59" fmla="*/ 95 h 531"/>
              <a:gd name="T60" fmla="*/ 572 w 673"/>
              <a:gd name="T61" fmla="*/ 139 h 531"/>
              <a:gd name="T62" fmla="*/ 602 w 673"/>
              <a:gd name="T63" fmla="*/ 162 h 531"/>
              <a:gd name="T64" fmla="*/ 631 w 673"/>
              <a:gd name="T65" fmla="*/ 183 h 531"/>
              <a:gd name="T66" fmla="*/ 655 w 673"/>
              <a:gd name="T67" fmla="*/ 224 h 531"/>
              <a:gd name="T68" fmla="*/ 625 w 673"/>
              <a:gd name="T69" fmla="*/ 269 h 531"/>
              <a:gd name="T70" fmla="*/ 625 w 673"/>
              <a:gd name="T71" fmla="*/ 286 h 531"/>
              <a:gd name="T72" fmla="*/ 622 w 673"/>
              <a:gd name="T73" fmla="*/ 334 h 531"/>
              <a:gd name="T74" fmla="*/ 596 w 673"/>
              <a:gd name="T75" fmla="*/ 354 h 531"/>
              <a:gd name="T76" fmla="*/ 611 w 673"/>
              <a:gd name="T77" fmla="*/ 378 h 531"/>
              <a:gd name="T78" fmla="*/ 619 w 673"/>
              <a:gd name="T79" fmla="*/ 390 h 531"/>
              <a:gd name="T80" fmla="*/ 584 w 673"/>
              <a:gd name="T81" fmla="*/ 416 h 531"/>
              <a:gd name="T82" fmla="*/ 584 w 673"/>
              <a:gd name="T83" fmla="*/ 431 h 531"/>
              <a:gd name="T84" fmla="*/ 590 w 673"/>
              <a:gd name="T85" fmla="*/ 472 h 531"/>
              <a:gd name="T86" fmla="*/ 558 w 673"/>
              <a:gd name="T87" fmla="*/ 475 h 531"/>
              <a:gd name="T88" fmla="*/ 531 w 673"/>
              <a:gd name="T89" fmla="*/ 505 h 531"/>
              <a:gd name="T90" fmla="*/ 510 w 673"/>
              <a:gd name="T91" fmla="*/ 522 h 531"/>
              <a:gd name="T92" fmla="*/ 498 w 673"/>
              <a:gd name="T93" fmla="*/ 508 h 531"/>
              <a:gd name="T94" fmla="*/ 469 w 673"/>
              <a:gd name="T95" fmla="*/ 522 h 531"/>
              <a:gd name="T96" fmla="*/ 469 w 673"/>
              <a:gd name="T97" fmla="*/ 499 h 531"/>
              <a:gd name="T98" fmla="*/ 478 w 673"/>
              <a:gd name="T99" fmla="*/ 466 h 531"/>
              <a:gd name="T100" fmla="*/ 469 w 673"/>
              <a:gd name="T101" fmla="*/ 419 h 531"/>
              <a:gd name="T102" fmla="*/ 457 w 673"/>
              <a:gd name="T103" fmla="*/ 398 h 531"/>
              <a:gd name="T104" fmla="*/ 463 w 673"/>
              <a:gd name="T105" fmla="*/ 378 h 531"/>
              <a:gd name="T106" fmla="*/ 466 w 673"/>
              <a:gd name="T107" fmla="*/ 348 h 531"/>
              <a:gd name="T108" fmla="*/ 451 w 673"/>
              <a:gd name="T109" fmla="*/ 325 h 531"/>
              <a:gd name="T110" fmla="*/ 454 w 673"/>
              <a:gd name="T111" fmla="*/ 295 h 531"/>
              <a:gd name="T112" fmla="*/ 442 w 673"/>
              <a:gd name="T113" fmla="*/ 275 h 531"/>
              <a:gd name="T114" fmla="*/ 425 w 673"/>
              <a:gd name="T115" fmla="*/ 339 h 531"/>
              <a:gd name="T116" fmla="*/ 380 w 673"/>
              <a:gd name="T117" fmla="*/ 404 h 531"/>
              <a:gd name="T118" fmla="*/ 316 w 673"/>
              <a:gd name="T119" fmla="*/ 428 h 531"/>
              <a:gd name="T120" fmla="*/ 259 w 673"/>
              <a:gd name="T121" fmla="*/ 437 h 531"/>
              <a:gd name="T122" fmla="*/ 254 w 673"/>
              <a:gd name="T123" fmla="*/ 407 h 53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73"/>
              <a:gd name="T187" fmla="*/ 0 h 531"/>
              <a:gd name="T188" fmla="*/ 673 w 673"/>
              <a:gd name="T189" fmla="*/ 531 h 53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73" h="531">
                <a:moveTo>
                  <a:pt x="230" y="431"/>
                </a:moveTo>
                <a:lnTo>
                  <a:pt x="224" y="428"/>
                </a:lnTo>
                <a:lnTo>
                  <a:pt x="227" y="425"/>
                </a:lnTo>
                <a:lnTo>
                  <a:pt x="218" y="425"/>
                </a:lnTo>
                <a:lnTo>
                  <a:pt x="209" y="419"/>
                </a:lnTo>
                <a:lnTo>
                  <a:pt x="200" y="407"/>
                </a:lnTo>
                <a:lnTo>
                  <a:pt x="183" y="393"/>
                </a:lnTo>
                <a:lnTo>
                  <a:pt x="171" y="378"/>
                </a:lnTo>
                <a:lnTo>
                  <a:pt x="156" y="363"/>
                </a:lnTo>
                <a:lnTo>
                  <a:pt x="138" y="334"/>
                </a:lnTo>
                <a:lnTo>
                  <a:pt x="133" y="331"/>
                </a:lnTo>
                <a:lnTo>
                  <a:pt x="124" y="319"/>
                </a:lnTo>
                <a:lnTo>
                  <a:pt x="115" y="307"/>
                </a:lnTo>
                <a:lnTo>
                  <a:pt x="103" y="295"/>
                </a:lnTo>
                <a:lnTo>
                  <a:pt x="97" y="289"/>
                </a:lnTo>
                <a:lnTo>
                  <a:pt x="91" y="280"/>
                </a:lnTo>
                <a:lnTo>
                  <a:pt x="79" y="263"/>
                </a:lnTo>
                <a:lnTo>
                  <a:pt x="71" y="251"/>
                </a:lnTo>
                <a:lnTo>
                  <a:pt x="68" y="242"/>
                </a:lnTo>
                <a:lnTo>
                  <a:pt x="68" y="236"/>
                </a:lnTo>
                <a:lnTo>
                  <a:pt x="71" y="233"/>
                </a:lnTo>
                <a:lnTo>
                  <a:pt x="76" y="221"/>
                </a:lnTo>
                <a:lnTo>
                  <a:pt x="79" y="218"/>
                </a:lnTo>
                <a:lnTo>
                  <a:pt x="85" y="218"/>
                </a:lnTo>
                <a:lnTo>
                  <a:pt x="85" y="221"/>
                </a:lnTo>
                <a:lnTo>
                  <a:pt x="82" y="224"/>
                </a:lnTo>
                <a:lnTo>
                  <a:pt x="82" y="227"/>
                </a:lnTo>
                <a:lnTo>
                  <a:pt x="82" y="230"/>
                </a:lnTo>
                <a:lnTo>
                  <a:pt x="85" y="230"/>
                </a:lnTo>
                <a:lnTo>
                  <a:pt x="88" y="227"/>
                </a:lnTo>
                <a:lnTo>
                  <a:pt x="94" y="227"/>
                </a:lnTo>
                <a:lnTo>
                  <a:pt x="97" y="230"/>
                </a:lnTo>
                <a:lnTo>
                  <a:pt x="94" y="233"/>
                </a:lnTo>
                <a:lnTo>
                  <a:pt x="91" y="236"/>
                </a:lnTo>
                <a:lnTo>
                  <a:pt x="91" y="242"/>
                </a:lnTo>
                <a:lnTo>
                  <a:pt x="97" y="245"/>
                </a:lnTo>
                <a:lnTo>
                  <a:pt x="103" y="245"/>
                </a:lnTo>
                <a:lnTo>
                  <a:pt x="109" y="242"/>
                </a:lnTo>
                <a:lnTo>
                  <a:pt x="112" y="239"/>
                </a:lnTo>
                <a:lnTo>
                  <a:pt x="115" y="239"/>
                </a:lnTo>
                <a:lnTo>
                  <a:pt x="118" y="239"/>
                </a:lnTo>
                <a:lnTo>
                  <a:pt x="124" y="239"/>
                </a:lnTo>
                <a:lnTo>
                  <a:pt x="130" y="236"/>
                </a:lnTo>
                <a:lnTo>
                  <a:pt x="130" y="230"/>
                </a:lnTo>
                <a:lnTo>
                  <a:pt x="133" y="236"/>
                </a:lnTo>
                <a:lnTo>
                  <a:pt x="138" y="239"/>
                </a:lnTo>
                <a:lnTo>
                  <a:pt x="144" y="236"/>
                </a:lnTo>
                <a:lnTo>
                  <a:pt x="150" y="233"/>
                </a:lnTo>
                <a:lnTo>
                  <a:pt x="150" y="230"/>
                </a:lnTo>
                <a:lnTo>
                  <a:pt x="153" y="230"/>
                </a:lnTo>
                <a:lnTo>
                  <a:pt x="156" y="233"/>
                </a:lnTo>
                <a:lnTo>
                  <a:pt x="159" y="236"/>
                </a:lnTo>
                <a:lnTo>
                  <a:pt x="162" y="233"/>
                </a:lnTo>
                <a:lnTo>
                  <a:pt x="168" y="233"/>
                </a:lnTo>
                <a:lnTo>
                  <a:pt x="174" y="230"/>
                </a:lnTo>
                <a:lnTo>
                  <a:pt x="177" y="227"/>
                </a:lnTo>
                <a:lnTo>
                  <a:pt x="183" y="227"/>
                </a:lnTo>
                <a:lnTo>
                  <a:pt x="186" y="224"/>
                </a:lnTo>
                <a:lnTo>
                  <a:pt x="195" y="227"/>
                </a:lnTo>
                <a:lnTo>
                  <a:pt x="203" y="221"/>
                </a:lnTo>
                <a:lnTo>
                  <a:pt x="206" y="218"/>
                </a:lnTo>
                <a:lnTo>
                  <a:pt x="215" y="207"/>
                </a:lnTo>
                <a:lnTo>
                  <a:pt x="224" y="198"/>
                </a:lnTo>
                <a:lnTo>
                  <a:pt x="230" y="192"/>
                </a:lnTo>
                <a:lnTo>
                  <a:pt x="233" y="189"/>
                </a:lnTo>
                <a:lnTo>
                  <a:pt x="236" y="186"/>
                </a:lnTo>
                <a:lnTo>
                  <a:pt x="239" y="180"/>
                </a:lnTo>
                <a:lnTo>
                  <a:pt x="239" y="177"/>
                </a:lnTo>
                <a:lnTo>
                  <a:pt x="242" y="174"/>
                </a:lnTo>
                <a:lnTo>
                  <a:pt x="239" y="174"/>
                </a:lnTo>
                <a:lnTo>
                  <a:pt x="236" y="177"/>
                </a:lnTo>
                <a:lnTo>
                  <a:pt x="233" y="183"/>
                </a:lnTo>
                <a:lnTo>
                  <a:pt x="230" y="186"/>
                </a:lnTo>
                <a:lnTo>
                  <a:pt x="221" y="189"/>
                </a:lnTo>
                <a:lnTo>
                  <a:pt x="218" y="186"/>
                </a:lnTo>
                <a:lnTo>
                  <a:pt x="215" y="186"/>
                </a:lnTo>
                <a:lnTo>
                  <a:pt x="215" y="180"/>
                </a:lnTo>
                <a:lnTo>
                  <a:pt x="218" y="174"/>
                </a:lnTo>
                <a:lnTo>
                  <a:pt x="212" y="183"/>
                </a:lnTo>
                <a:lnTo>
                  <a:pt x="209" y="186"/>
                </a:lnTo>
                <a:lnTo>
                  <a:pt x="203" y="186"/>
                </a:lnTo>
                <a:lnTo>
                  <a:pt x="197" y="189"/>
                </a:lnTo>
                <a:lnTo>
                  <a:pt x="186" y="189"/>
                </a:lnTo>
                <a:lnTo>
                  <a:pt x="174" y="189"/>
                </a:lnTo>
                <a:lnTo>
                  <a:pt x="165" y="192"/>
                </a:lnTo>
                <a:lnTo>
                  <a:pt x="162" y="195"/>
                </a:lnTo>
                <a:lnTo>
                  <a:pt x="159" y="198"/>
                </a:lnTo>
                <a:lnTo>
                  <a:pt x="147" y="198"/>
                </a:lnTo>
                <a:lnTo>
                  <a:pt x="138" y="195"/>
                </a:lnTo>
                <a:lnTo>
                  <a:pt x="127" y="192"/>
                </a:lnTo>
                <a:lnTo>
                  <a:pt x="121" y="189"/>
                </a:lnTo>
                <a:lnTo>
                  <a:pt x="112" y="186"/>
                </a:lnTo>
                <a:lnTo>
                  <a:pt x="97" y="180"/>
                </a:lnTo>
                <a:lnTo>
                  <a:pt x="88" y="177"/>
                </a:lnTo>
                <a:lnTo>
                  <a:pt x="74" y="165"/>
                </a:lnTo>
                <a:lnTo>
                  <a:pt x="65" y="159"/>
                </a:lnTo>
                <a:lnTo>
                  <a:pt x="41" y="136"/>
                </a:lnTo>
                <a:lnTo>
                  <a:pt x="38" y="127"/>
                </a:lnTo>
                <a:lnTo>
                  <a:pt x="41" y="127"/>
                </a:lnTo>
                <a:lnTo>
                  <a:pt x="41" y="121"/>
                </a:lnTo>
                <a:lnTo>
                  <a:pt x="35" y="124"/>
                </a:lnTo>
                <a:lnTo>
                  <a:pt x="35" y="121"/>
                </a:lnTo>
                <a:lnTo>
                  <a:pt x="35" y="118"/>
                </a:lnTo>
                <a:lnTo>
                  <a:pt x="35" y="115"/>
                </a:lnTo>
                <a:lnTo>
                  <a:pt x="35" y="109"/>
                </a:lnTo>
                <a:lnTo>
                  <a:pt x="32" y="109"/>
                </a:lnTo>
                <a:lnTo>
                  <a:pt x="32" y="115"/>
                </a:lnTo>
                <a:lnTo>
                  <a:pt x="29" y="118"/>
                </a:lnTo>
                <a:lnTo>
                  <a:pt x="26" y="115"/>
                </a:lnTo>
                <a:lnTo>
                  <a:pt x="23" y="112"/>
                </a:lnTo>
                <a:lnTo>
                  <a:pt x="23" y="109"/>
                </a:lnTo>
                <a:lnTo>
                  <a:pt x="26" y="103"/>
                </a:lnTo>
                <a:lnTo>
                  <a:pt x="29" y="100"/>
                </a:lnTo>
                <a:lnTo>
                  <a:pt x="29" y="95"/>
                </a:lnTo>
                <a:lnTo>
                  <a:pt x="29" y="100"/>
                </a:lnTo>
                <a:lnTo>
                  <a:pt x="26" y="103"/>
                </a:lnTo>
                <a:lnTo>
                  <a:pt x="23" y="103"/>
                </a:lnTo>
                <a:lnTo>
                  <a:pt x="26" y="92"/>
                </a:lnTo>
                <a:lnTo>
                  <a:pt x="29" y="89"/>
                </a:lnTo>
                <a:lnTo>
                  <a:pt x="35" y="86"/>
                </a:lnTo>
                <a:lnTo>
                  <a:pt x="41" y="83"/>
                </a:lnTo>
                <a:lnTo>
                  <a:pt x="50" y="77"/>
                </a:lnTo>
                <a:lnTo>
                  <a:pt x="56" y="74"/>
                </a:lnTo>
                <a:lnTo>
                  <a:pt x="62" y="71"/>
                </a:lnTo>
                <a:lnTo>
                  <a:pt x="68" y="71"/>
                </a:lnTo>
                <a:lnTo>
                  <a:pt x="68" y="65"/>
                </a:lnTo>
                <a:lnTo>
                  <a:pt x="65" y="68"/>
                </a:lnTo>
                <a:lnTo>
                  <a:pt x="59" y="68"/>
                </a:lnTo>
                <a:lnTo>
                  <a:pt x="53" y="71"/>
                </a:lnTo>
                <a:lnTo>
                  <a:pt x="50" y="74"/>
                </a:lnTo>
                <a:lnTo>
                  <a:pt x="44" y="77"/>
                </a:lnTo>
                <a:lnTo>
                  <a:pt x="32" y="77"/>
                </a:lnTo>
                <a:lnTo>
                  <a:pt x="26" y="83"/>
                </a:lnTo>
                <a:lnTo>
                  <a:pt x="23" y="89"/>
                </a:lnTo>
                <a:lnTo>
                  <a:pt x="14" y="92"/>
                </a:lnTo>
                <a:lnTo>
                  <a:pt x="3" y="92"/>
                </a:lnTo>
                <a:lnTo>
                  <a:pt x="0" y="89"/>
                </a:lnTo>
                <a:lnTo>
                  <a:pt x="0" y="86"/>
                </a:lnTo>
                <a:lnTo>
                  <a:pt x="3" y="83"/>
                </a:lnTo>
                <a:lnTo>
                  <a:pt x="6" y="83"/>
                </a:lnTo>
                <a:lnTo>
                  <a:pt x="9" y="86"/>
                </a:lnTo>
                <a:lnTo>
                  <a:pt x="12" y="83"/>
                </a:lnTo>
                <a:lnTo>
                  <a:pt x="12" y="80"/>
                </a:lnTo>
                <a:lnTo>
                  <a:pt x="9" y="83"/>
                </a:lnTo>
                <a:lnTo>
                  <a:pt x="3" y="80"/>
                </a:lnTo>
                <a:lnTo>
                  <a:pt x="6" y="71"/>
                </a:lnTo>
                <a:lnTo>
                  <a:pt x="9" y="62"/>
                </a:lnTo>
                <a:lnTo>
                  <a:pt x="9" y="56"/>
                </a:lnTo>
                <a:lnTo>
                  <a:pt x="9" y="53"/>
                </a:lnTo>
                <a:lnTo>
                  <a:pt x="12" y="53"/>
                </a:lnTo>
                <a:lnTo>
                  <a:pt x="14" y="53"/>
                </a:lnTo>
                <a:lnTo>
                  <a:pt x="17" y="50"/>
                </a:lnTo>
                <a:lnTo>
                  <a:pt x="20" y="50"/>
                </a:lnTo>
                <a:lnTo>
                  <a:pt x="23" y="50"/>
                </a:lnTo>
                <a:lnTo>
                  <a:pt x="23" y="47"/>
                </a:lnTo>
                <a:lnTo>
                  <a:pt x="26" y="47"/>
                </a:lnTo>
                <a:lnTo>
                  <a:pt x="29" y="47"/>
                </a:lnTo>
                <a:lnTo>
                  <a:pt x="29" y="44"/>
                </a:lnTo>
                <a:lnTo>
                  <a:pt x="29" y="47"/>
                </a:lnTo>
                <a:lnTo>
                  <a:pt x="68" y="53"/>
                </a:lnTo>
                <a:lnTo>
                  <a:pt x="71" y="47"/>
                </a:lnTo>
                <a:lnTo>
                  <a:pt x="71" y="44"/>
                </a:lnTo>
                <a:lnTo>
                  <a:pt x="74" y="38"/>
                </a:lnTo>
                <a:lnTo>
                  <a:pt x="74" y="30"/>
                </a:lnTo>
                <a:lnTo>
                  <a:pt x="74" y="27"/>
                </a:lnTo>
                <a:lnTo>
                  <a:pt x="74" y="24"/>
                </a:lnTo>
                <a:lnTo>
                  <a:pt x="76" y="18"/>
                </a:lnTo>
                <a:lnTo>
                  <a:pt x="76" y="15"/>
                </a:lnTo>
                <a:lnTo>
                  <a:pt x="79" y="15"/>
                </a:lnTo>
                <a:lnTo>
                  <a:pt x="82" y="15"/>
                </a:lnTo>
                <a:lnTo>
                  <a:pt x="82" y="18"/>
                </a:lnTo>
                <a:lnTo>
                  <a:pt x="82" y="21"/>
                </a:lnTo>
                <a:lnTo>
                  <a:pt x="82" y="24"/>
                </a:lnTo>
                <a:lnTo>
                  <a:pt x="82" y="27"/>
                </a:lnTo>
                <a:lnTo>
                  <a:pt x="85" y="27"/>
                </a:lnTo>
                <a:lnTo>
                  <a:pt x="85" y="24"/>
                </a:lnTo>
                <a:lnTo>
                  <a:pt x="88" y="24"/>
                </a:lnTo>
                <a:lnTo>
                  <a:pt x="88" y="21"/>
                </a:lnTo>
                <a:lnTo>
                  <a:pt x="91" y="18"/>
                </a:lnTo>
                <a:lnTo>
                  <a:pt x="94" y="18"/>
                </a:lnTo>
                <a:lnTo>
                  <a:pt x="94" y="21"/>
                </a:lnTo>
                <a:lnTo>
                  <a:pt x="94" y="24"/>
                </a:lnTo>
                <a:lnTo>
                  <a:pt x="97" y="27"/>
                </a:lnTo>
                <a:lnTo>
                  <a:pt x="100" y="27"/>
                </a:lnTo>
                <a:lnTo>
                  <a:pt x="103" y="27"/>
                </a:lnTo>
                <a:lnTo>
                  <a:pt x="106" y="24"/>
                </a:lnTo>
                <a:lnTo>
                  <a:pt x="109" y="24"/>
                </a:lnTo>
                <a:lnTo>
                  <a:pt x="112" y="24"/>
                </a:lnTo>
                <a:lnTo>
                  <a:pt x="115" y="27"/>
                </a:lnTo>
                <a:lnTo>
                  <a:pt x="118" y="27"/>
                </a:lnTo>
                <a:lnTo>
                  <a:pt x="121" y="30"/>
                </a:lnTo>
                <a:lnTo>
                  <a:pt x="124" y="27"/>
                </a:lnTo>
                <a:lnTo>
                  <a:pt x="127" y="27"/>
                </a:lnTo>
                <a:lnTo>
                  <a:pt x="130" y="27"/>
                </a:lnTo>
                <a:lnTo>
                  <a:pt x="133" y="27"/>
                </a:lnTo>
                <a:lnTo>
                  <a:pt x="135" y="27"/>
                </a:lnTo>
                <a:lnTo>
                  <a:pt x="138" y="27"/>
                </a:lnTo>
                <a:lnTo>
                  <a:pt x="141" y="27"/>
                </a:lnTo>
                <a:lnTo>
                  <a:pt x="144" y="27"/>
                </a:lnTo>
                <a:lnTo>
                  <a:pt x="147" y="27"/>
                </a:lnTo>
                <a:lnTo>
                  <a:pt x="150" y="30"/>
                </a:lnTo>
                <a:lnTo>
                  <a:pt x="153" y="30"/>
                </a:lnTo>
                <a:lnTo>
                  <a:pt x="156" y="30"/>
                </a:lnTo>
                <a:lnTo>
                  <a:pt x="159" y="30"/>
                </a:lnTo>
                <a:lnTo>
                  <a:pt x="162" y="27"/>
                </a:lnTo>
                <a:lnTo>
                  <a:pt x="165" y="30"/>
                </a:lnTo>
                <a:lnTo>
                  <a:pt x="171" y="36"/>
                </a:lnTo>
                <a:lnTo>
                  <a:pt x="171" y="38"/>
                </a:lnTo>
                <a:lnTo>
                  <a:pt x="174" y="38"/>
                </a:lnTo>
                <a:lnTo>
                  <a:pt x="174" y="41"/>
                </a:lnTo>
                <a:lnTo>
                  <a:pt x="177" y="41"/>
                </a:lnTo>
                <a:lnTo>
                  <a:pt x="180" y="41"/>
                </a:lnTo>
                <a:lnTo>
                  <a:pt x="186" y="44"/>
                </a:lnTo>
                <a:lnTo>
                  <a:pt x="189" y="44"/>
                </a:lnTo>
                <a:lnTo>
                  <a:pt x="192" y="44"/>
                </a:lnTo>
                <a:lnTo>
                  <a:pt x="195" y="44"/>
                </a:lnTo>
                <a:lnTo>
                  <a:pt x="203" y="47"/>
                </a:lnTo>
                <a:lnTo>
                  <a:pt x="206" y="47"/>
                </a:lnTo>
                <a:lnTo>
                  <a:pt x="209" y="44"/>
                </a:lnTo>
                <a:lnTo>
                  <a:pt x="212" y="44"/>
                </a:lnTo>
                <a:lnTo>
                  <a:pt x="212" y="41"/>
                </a:lnTo>
                <a:lnTo>
                  <a:pt x="215" y="38"/>
                </a:lnTo>
                <a:lnTo>
                  <a:pt x="218" y="36"/>
                </a:lnTo>
                <a:lnTo>
                  <a:pt x="218" y="33"/>
                </a:lnTo>
                <a:lnTo>
                  <a:pt x="221" y="33"/>
                </a:lnTo>
                <a:lnTo>
                  <a:pt x="227" y="33"/>
                </a:lnTo>
                <a:lnTo>
                  <a:pt x="230" y="33"/>
                </a:lnTo>
                <a:lnTo>
                  <a:pt x="233" y="33"/>
                </a:lnTo>
                <a:lnTo>
                  <a:pt x="236" y="30"/>
                </a:lnTo>
                <a:lnTo>
                  <a:pt x="239" y="30"/>
                </a:lnTo>
                <a:lnTo>
                  <a:pt x="242" y="30"/>
                </a:lnTo>
                <a:lnTo>
                  <a:pt x="245" y="30"/>
                </a:lnTo>
                <a:lnTo>
                  <a:pt x="248" y="30"/>
                </a:lnTo>
                <a:lnTo>
                  <a:pt x="256" y="27"/>
                </a:lnTo>
                <a:lnTo>
                  <a:pt x="259" y="27"/>
                </a:lnTo>
                <a:lnTo>
                  <a:pt x="265" y="24"/>
                </a:lnTo>
                <a:lnTo>
                  <a:pt x="268" y="24"/>
                </a:lnTo>
                <a:lnTo>
                  <a:pt x="271" y="27"/>
                </a:lnTo>
                <a:lnTo>
                  <a:pt x="268" y="30"/>
                </a:lnTo>
                <a:lnTo>
                  <a:pt x="265" y="33"/>
                </a:lnTo>
                <a:lnTo>
                  <a:pt x="268" y="36"/>
                </a:lnTo>
                <a:lnTo>
                  <a:pt x="268" y="38"/>
                </a:lnTo>
                <a:lnTo>
                  <a:pt x="268" y="41"/>
                </a:lnTo>
                <a:lnTo>
                  <a:pt x="265" y="41"/>
                </a:lnTo>
                <a:lnTo>
                  <a:pt x="268" y="44"/>
                </a:lnTo>
                <a:lnTo>
                  <a:pt x="271" y="44"/>
                </a:lnTo>
                <a:lnTo>
                  <a:pt x="274" y="47"/>
                </a:lnTo>
                <a:lnTo>
                  <a:pt x="280" y="47"/>
                </a:lnTo>
                <a:lnTo>
                  <a:pt x="283" y="47"/>
                </a:lnTo>
                <a:lnTo>
                  <a:pt x="286" y="50"/>
                </a:lnTo>
                <a:lnTo>
                  <a:pt x="289" y="50"/>
                </a:lnTo>
                <a:lnTo>
                  <a:pt x="292" y="50"/>
                </a:lnTo>
                <a:lnTo>
                  <a:pt x="295" y="47"/>
                </a:lnTo>
                <a:lnTo>
                  <a:pt x="298" y="47"/>
                </a:lnTo>
                <a:lnTo>
                  <a:pt x="301" y="47"/>
                </a:lnTo>
                <a:lnTo>
                  <a:pt x="301" y="44"/>
                </a:lnTo>
                <a:lnTo>
                  <a:pt x="298" y="44"/>
                </a:lnTo>
                <a:lnTo>
                  <a:pt x="298" y="41"/>
                </a:lnTo>
                <a:lnTo>
                  <a:pt x="301" y="38"/>
                </a:lnTo>
                <a:lnTo>
                  <a:pt x="304" y="38"/>
                </a:lnTo>
                <a:lnTo>
                  <a:pt x="307" y="38"/>
                </a:lnTo>
                <a:lnTo>
                  <a:pt x="310" y="38"/>
                </a:lnTo>
                <a:lnTo>
                  <a:pt x="313" y="36"/>
                </a:lnTo>
                <a:lnTo>
                  <a:pt x="316" y="36"/>
                </a:lnTo>
                <a:lnTo>
                  <a:pt x="318" y="36"/>
                </a:lnTo>
                <a:lnTo>
                  <a:pt x="321" y="33"/>
                </a:lnTo>
                <a:lnTo>
                  <a:pt x="324" y="33"/>
                </a:lnTo>
                <a:lnTo>
                  <a:pt x="327" y="33"/>
                </a:lnTo>
                <a:lnTo>
                  <a:pt x="327" y="30"/>
                </a:lnTo>
                <a:lnTo>
                  <a:pt x="324" y="30"/>
                </a:lnTo>
                <a:lnTo>
                  <a:pt x="321" y="30"/>
                </a:lnTo>
                <a:lnTo>
                  <a:pt x="316" y="27"/>
                </a:lnTo>
                <a:lnTo>
                  <a:pt x="316" y="24"/>
                </a:lnTo>
                <a:lnTo>
                  <a:pt x="316" y="21"/>
                </a:lnTo>
                <a:lnTo>
                  <a:pt x="316" y="18"/>
                </a:lnTo>
                <a:lnTo>
                  <a:pt x="316" y="15"/>
                </a:lnTo>
                <a:lnTo>
                  <a:pt x="316" y="9"/>
                </a:lnTo>
                <a:lnTo>
                  <a:pt x="316" y="6"/>
                </a:lnTo>
                <a:lnTo>
                  <a:pt x="318" y="6"/>
                </a:lnTo>
                <a:lnTo>
                  <a:pt x="318" y="3"/>
                </a:lnTo>
                <a:lnTo>
                  <a:pt x="321" y="3"/>
                </a:lnTo>
                <a:lnTo>
                  <a:pt x="324" y="3"/>
                </a:lnTo>
                <a:lnTo>
                  <a:pt x="327" y="0"/>
                </a:lnTo>
                <a:lnTo>
                  <a:pt x="333" y="3"/>
                </a:lnTo>
                <a:lnTo>
                  <a:pt x="339" y="6"/>
                </a:lnTo>
                <a:lnTo>
                  <a:pt x="348" y="9"/>
                </a:lnTo>
                <a:lnTo>
                  <a:pt x="357" y="9"/>
                </a:lnTo>
                <a:lnTo>
                  <a:pt x="366" y="6"/>
                </a:lnTo>
                <a:lnTo>
                  <a:pt x="375" y="6"/>
                </a:lnTo>
                <a:lnTo>
                  <a:pt x="380" y="9"/>
                </a:lnTo>
                <a:lnTo>
                  <a:pt x="383" y="9"/>
                </a:lnTo>
                <a:lnTo>
                  <a:pt x="386" y="12"/>
                </a:lnTo>
                <a:lnTo>
                  <a:pt x="395" y="9"/>
                </a:lnTo>
                <a:lnTo>
                  <a:pt x="395" y="12"/>
                </a:lnTo>
                <a:lnTo>
                  <a:pt x="398" y="12"/>
                </a:lnTo>
                <a:lnTo>
                  <a:pt x="401" y="15"/>
                </a:lnTo>
                <a:lnTo>
                  <a:pt x="404" y="15"/>
                </a:lnTo>
                <a:lnTo>
                  <a:pt x="407" y="12"/>
                </a:lnTo>
                <a:lnTo>
                  <a:pt x="410" y="12"/>
                </a:lnTo>
                <a:lnTo>
                  <a:pt x="413" y="15"/>
                </a:lnTo>
                <a:lnTo>
                  <a:pt x="416" y="15"/>
                </a:lnTo>
                <a:lnTo>
                  <a:pt x="419" y="12"/>
                </a:lnTo>
                <a:lnTo>
                  <a:pt x="422" y="9"/>
                </a:lnTo>
                <a:lnTo>
                  <a:pt x="425" y="9"/>
                </a:lnTo>
                <a:lnTo>
                  <a:pt x="428" y="12"/>
                </a:lnTo>
                <a:lnTo>
                  <a:pt x="434" y="15"/>
                </a:lnTo>
                <a:lnTo>
                  <a:pt x="437" y="18"/>
                </a:lnTo>
                <a:lnTo>
                  <a:pt x="448" y="18"/>
                </a:lnTo>
                <a:lnTo>
                  <a:pt x="457" y="18"/>
                </a:lnTo>
                <a:lnTo>
                  <a:pt x="457" y="21"/>
                </a:lnTo>
                <a:lnTo>
                  <a:pt x="457" y="24"/>
                </a:lnTo>
                <a:lnTo>
                  <a:pt x="448" y="24"/>
                </a:lnTo>
                <a:lnTo>
                  <a:pt x="451" y="27"/>
                </a:lnTo>
                <a:lnTo>
                  <a:pt x="457" y="27"/>
                </a:lnTo>
                <a:lnTo>
                  <a:pt x="460" y="33"/>
                </a:lnTo>
                <a:lnTo>
                  <a:pt x="463" y="33"/>
                </a:lnTo>
                <a:lnTo>
                  <a:pt x="466" y="33"/>
                </a:lnTo>
                <a:lnTo>
                  <a:pt x="466" y="36"/>
                </a:lnTo>
                <a:lnTo>
                  <a:pt x="466" y="38"/>
                </a:lnTo>
                <a:lnTo>
                  <a:pt x="466" y="41"/>
                </a:lnTo>
                <a:lnTo>
                  <a:pt x="469" y="44"/>
                </a:lnTo>
                <a:lnTo>
                  <a:pt x="472" y="41"/>
                </a:lnTo>
                <a:lnTo>
                  <a:pt x="475" y="38"/>
                </a:lnTo>
                <a:lnTo>
                  <a:pt x="475" y="36"/>
                </a:lnTo>
                <a:lnTo>
                  <a:pt x="481" y="36"/>
                </a:lnTo>
                <a:lnTo>
                  <a:pt x="484" y="38"/>
                </a:lnTo>
                <a:lnTo>
                  <a:pt x="487" y="38"/>
                </a:lnTo>
                <a:lnTo>
                  <a:pt x="490" y="41"/>
                </a:lnTo>
                <a:lnTo>
                  <a:pt x="493" y="44"/>
                </a:lnTo>
                <a:lnTo>
                  <a:pt x="493" y="50"/>
                </a:lnTo>
                <a:lnTo>
                  <a:pt x="498" y="53"/>
                </a:lnTo>
                <a:lnTo>
                  <a:pt x="504" y="53"/>
                </a:lnTo>
                <a:lnTo>
                  <a:pt x="507" y="53"/>
                </a:lnTo>
                <a:lnTo>
                  <a:pt x="513" y="56"/>
                </a:lnTo>
                <a:lnTo>
                  <a:pt x="516" y="56"/>
                </a:lnTo>
                <a:lnTo>
                  <a:pt x="522" y="53"/>
                </a:lnTo>
                <a:lnTo>
                  <a:pt x="522" y="50"/>
                </a:lnTo>
                <a:lnTo>
                  <a:pt x="525" y="44"/>
                </a:lnTo>
                <a:lnTo>
                  <a:pt x="531" y="41"/>
                </a:lnTo>
                <a:lnTo>
                  <a:pt x="537" y="41"/>
                </a:lnTo>
                <a:lnTo>
                  <a:pt x="537" y="44"/>
                </a:lnTo>
                <a:lnTo>
                  <a:pt x="537" y="47"/>
                </a:lnTo>
                <a:lnTo>
                  <a:pt x="537" y="53"/>
                </a:lnTo>
                <a:lnTo>
                  <a:pt x="537" y="56"/>
                </a:lnTo>
                <a:lnTo>
                  <a:pt x="540" y="59"/>
                </a:lnTo>
                <a:lnTo>
                  <a:pt x="540" y="62"/>
                </a:lnTo>
                <a:lnTo>
                  <a:pt x="534" y="65"/>
                </a:lnTo>
                <a:lnTo>
                  <a:pt x="534" y="74"/>
                </a:lnTo>
                <a:lnTo>
                  <a:pt x="534" y="80"/>
                </a:lnTo>
                <a:lnTo>
                  <a:pt x="537" y="83"/>
                </a:lnTo>
                <a:lnTo>
                  <a:pt x="540" y="86"/>
                </a:lnTo>
                <a:lnTo>
                  <a:pt x="543" y="89"/>
                </a:lnTo>
                <a:lnTo>
                  <a:pt x="546" y="92"/>
                </a:lnTo>
                <a:lnTo>
                  <a:pt x="546" y="95"/>
                </a:lnTo>
                <a:lnTo>
                  <a:pt x="549" y="100"/>
                </a:lnTo>
                <a:lnTo>
                  <a:pt x="555" y="97"/>
                </a:lnTo>
                <a:lnTo>
                  <a:pt x="558" y="95"/>
                </a:lnTo>
                <a:lnTo>
                  <a:pt x="560" y="89"/>
                </a:lnTo>
                <a:lnTo>
                  <a:pt x="563" y="92"/>
                </a:lnTo>
                <a:lnTo>
                  <a:pt x="563" y="95"/>
                </a:lnTo>
                <a:lnTo>
                  <a:pt x="566" y="97"/>
                </a:lnTo>
                <a:lnTo>
                  <a:pt x="566" y="100"/>
                </a:lnTo>
                <a:lnTo>
                  <a:pt x="566" y="106"/>
                </a:lnTo>
                <a:lnTo>
                  <a:pt x="563" y="112"/>
                </a:lnTo>
                <a:lnTo>
                  <a:pt x="560" y="115"/>
                </a:lnTo>
                <a:lnTo>
                  <a:pt x="560" y="121"/>
                </a:lnTo>
                <a:lnTo>
                  <a:pt x="558" y="124"/>
                </a:lnTo>
                <a:lnTo>
                  <a:pt x="563" y="127"/>
                </a:lnTo>
                <a:lnTo>
                  <a:pt x="569" y="130"/>
                </a:lnTo>
                <a:lnTo>
                  <a:pt x="569" y="133"/>
                </a:lnTo>
                <a:lnTo>
                  <a:pt x="572" y="136"/>
                </a:lnTo>
                <a:lnTo>
                  <a:pt x="572" y="139"/>
                </a:lnTo>
                <a:lnTo>
                  <a:pt x="572" y="142"/>
                </a:lnTo>
                <a:lnTo>
                  <a:pt x="581" y="139"/>
                </a:lnTo>
                <a:lnTo>
                  <a:pt x="584" y="142"/>
                </a:lnTo>
                <a:lnTo>
                  <a:pt x="587" y="148"/>
                </a:lnTo>
                <a:lnTo>
                  <a:pt x="584" y="151"/>
                </a:lnTo>
                <a:lnTo>
                  <a:pt x="584" y="154"/>
                </a:lnTo>
                <a:lnTo>
                  <a:pt x="584" y="156"/>
                </a:lnTo>
                <a:lnTo>
                  <a:pt x="584" y="162"/>
                </a:lnTo>
                <a:lnTo>
                  <a:pt x="590" y="162"/>
                </a:lnTo>
                <a:lnTo>
                  <a:pt x="590" y="165"/>
                </a:lnTo>
                <a:lnTo>
                  <a:pt x="596" y="162"/>
                </a:lnTo>
                <a:lnTo>
                  <a:pt x="602" y="162"/>
                </a:lnTo>
                <a:lnTo>
                  <a:pt x="608" y="168"/>
                </a:lnTo>
                <a:lnTo>
                  <a:pt x="608" y="171"/>
                </a:lnTo>
                <a:lnTo>
                  <a:pt x="608" y="174"/>
                </a:lnTo>
                <a:lnTo>
                  <a:pt x="608" y="177"/>
                </a:lnTo>
                <a:lnTo>
                  <a:pt x="611" y="177"/>
                </a:lnTo>
                <a:lnTo>
                  <a:pt x="614" y="177"/>
                </a:lnTo>
                <a:lnTo>
                  <a:pt x="617" y="177"/>
                </a:lnTo>
                <a:lnTo>
                  <a:pt x="617" y="174"/>
                </a:lnTo>
                <a:lnTo>
                  <a:pt x="619" y="174"/>
                </a:lnTo>
                <a:lnTo>
                  <a:pt x="622" y="177"/>
                </a:lnTo>
                <a:lnTo>
                  <a:pt x="625" y="183"/>
                </a:lnTo>
                <a:lnTo>
                  <a:pt x="631" y="183"/>
                </a:lnTo>
                <a:lnTo>
                  <a:pt x="634" y="186"/>
                </a:lnTo>
                <a:lnTo>
                  <a:pt x="634" y="192"/>
                </a:lnTo>
                <a:lnTo>
                  <a:pt x="634" y="198"/>
                </a:lnTo>
                <a:lnTo>
                  <a:pt x="640" y="198"/>
                </a:lnTo>
                <a:lnTo>
                  <a:pt x="646" y="198"/>
                </a:lnTo>
                <a:lnTo>
                  <a:pt x="649" y="198"/>
                </a:lnTo>
                <a:lnTo>
                  <a:pt x="652" y="204"/>
                </a:lnTo>
                <a:lnTo>
                  <a:pt x="652" y="207"/>
                </a:lnTo>
                <a:lnTo>
                  <a:pt x="655" y="210"/>
                </a:lnTo>
                <a:lnTo>
                  <a:pt x="661" y="218"/>
                </a:lnTo>
                <a:lnTo>
                  <a:pt x="655" y="221"/>
                </a:lnTo>
                <a:lnTo>
                  <a:pt x="655" y="224"/>
                </a:lnTo>
                <a:lnTo>
                  <a:pt x="658" y="227"/>
                </a:lnTo>
                <a:lnTo>
                  <a:pt x="664" y="227"/>
                </a:lnTo>
                <a:lnTo>
                  <a:pt x="673" y="233"/>
                </a:lnTo>
                <a:lnTo>
                  <a:pt x="661" y="248"/>
                </a:lnTo>
                <a:lnTo>
                  <a:pt x="655" y="257"/>
                </a:lnTo>
                <a:lnTo>
                  <a:pt x="655" y="260"/>
                </a:lnTo>
                <a:lnTo>
                  <a:pt x="649" y="257"/>
                </a:lnTo>
                <a:lnTo>
                  <a:pt x="643" y="260"/>
                </a:lnTo>
                <a:lnTo>
                  <a:pt x="640" y="263"/>
                </a:lnTo>
                <a:lnTo>
                  <a:pt x="634" y="269"/>
                </a:lnTo>
                <a:lnTo>
                  <a:pt x="631" y="272"/>
                </a:lnTo>
                <a:lnTo>
                  <a:pt x="625" y="269"/>
                </a:lnTo>
                <a:lnTo>
                  <a:pt x="619" y="266"/>
                </a:lnTo>
                <a:lnTo>
                  <a:pt x="619" y="272"/>
                </a:lnTo>
                <a:lnTo>
                  <a:pt x="622" y="272"/>
                </a:lnTo>
                <a:lnTo>
                  <a:pt x="628" y="275"/>
                </a:lnTo>
                <a:lnTo>
                  <a:pt x="628" y="280"/>
                </a:lnTo>
                <a:lnTo>
                  <a:pt x="631" y="280"/>
                </a:lnTo>
                <a:lnTo>
                  <a:pt x="637" y="280"/>
                </a:lnTo>
                <a:lnTo>
                  <a:pt x="643" y="280"/>
                </a:lnTo>
                <a:lnTo>
                  <a:pt x="646" y="286"/>
                </a:lnTo>
                <a:lnTo>
                  <a:pt x="640" y="289"/>
                </a:lnTo>
                <a:lnTo>
                  <a:pt x="637" y="289"/>
                </a:lnTo>
                <a:lnTo>
                  <a:pt x="625" y="286"/>
                </a:lnTo>
                <a:lnTo>
                  <a:pt x="622" y="292"/>
                </a:lnTo>
                <a:lnTo>
                  <a:pt x="622" y="298"/>
                </a:lnTo>
                <a:lnTo>
                  <a:pt x="622" y="301"/>
                </a:lnTo>
                <a:lnTo>
                  <a:pt x="625" y="301"/>
                </a:lnTo>
                <a:lnTo>
                  <a:pt x="625" y="307"/>
                </a:lnTo>
                <a:lnTo>
                  <a:pt x="625" y="313"/>
                </a:lnTo>
                <a:lnTo>
                  <a:pt x="625" y="316"/>
                </a:lnTo>
                <a:lnTo>
                  <a:pt x="628" y="322"/>
                </a:lnTo>
                <a:lnTo>
                  <a:pt x="625" y="328"/>
                </a:lnTo>
                <a:lnTo>
                  <a:pt x="628" y="334"/>
                </a:lnTo>
                <a:lnTo>
                  <a:pt x="625" y="334"/>
                </a:lnTo>
                <a:lnTo>
                  <a:pt x="622" y="334"/>
                </a:lnTo>
                <a:lnTo>
                  <a:pt x="622" y="336"/>
                </a:lnTo>
                <a:lnTo>
                  <a:pt x="619" y="336"/>
                </a:lnTo>
                <a:lnTo>
                  <a:pt x="617" y="336"/>
                </a:lnTo>
                <a:lnTo>
                  <a:pt x="614" y="339"/>
                </a:lnTo>
                <a:lnTo>
                  <a:pt x="605" y="342"/>
                </a:lnTo>
                <a:lnTo>
                  <a:pt x="602" y="342"/>
                </a:lnTo>
                <a:lnTo>
                  <a:pt x="599" y="342"/>
                </a:lnTo>
                <a:lnTo>
                  <a:pt x="593" y="342"/>
                </a:lnTo>
                <a:lnTo>
                  <a:pt x="590" y="345"/>
                </a:lnTo>
                <a:lnTo>
                  <a:pt x="593" y="348"/>
                </a:lnTo>
                <a:lnTo>
                  <a:pt x="593" y="351"/>
                </a:lnTo>
                <a:lnTo>
                  <a:pt x="596" y="354"/>
                </a:lnTo>
                <a:lnTo>
                  <a:pt x="599" y="360"/>
                </a:lnTo>
                <a:lnTo>
                  <a:pt x="599" y="363"/>
                </a:lnTo>
                <a:lnTo>
                  <a:pt x="596" y="366"/>
                </a:lnTo>
                <a:lnTo>
                  <a:pt x="590" y="366"/>
                </a:lnTo>
                <a:lnTo>
                  <a:pt x="587" y="369"/>
                </a:lnTo>
                <a:lnTo>
                  <a:pt x="590" y="372"/>
                </a:lnTo>
                <a:lnTo>
                  <a:pt x="590" y="378"/>
                </a:lnTo>
                <a:lnTo>
                  <a:pt x="590" y="381"/>
                </a:lnTo>
                <a:lnTo>
                  <a:pt x="593" y="381"/>
                </a:lnTo>
                <a:lnTo>
                  <a:pt x="596" y="381"/>
                </a:lnTo>
                <a:lnTo>
                  <a:pt x="602" y="381"/>
                </a:lnTo>
                <a:lnTo>
                  <a:pt x="611" y="378"/>
                </a:lnTo>
                <a:lnTo>
                  <a:pt x="617" y="378"/>
                </a:lnTo>
                <a:lnTo>
                  <a:pt x="622" y="378"/>
                </a:lnTo>
                <a:lnTo>
                  <a:pt x="625" y="378"/>
                </a:lnTo>
                <a:lnTo>
                  <a:pt x="631" y="378"/>
                </a:lnTo>
                <a:lnTo>
                  <a:pt x="637" y="378"/>
                </a:lnTo>
                <a:lnTo>
                  <a:pt x="640" y="378"/>
                </a:lnTo>
                <a:lnTo>
                  <a:pt x="643" y="381"/>
                </a:lnTo>
                <a:lnTo>
                  <a:pt x="643" y="384"/>
                </a:lnTo>
                <a:lnTo>
                  <a:pt x="637" y="387"/>
                </a:lnTo>
                <a:lnTo>
                  <a:pt x="631" y="387"/>
                </a:lnTo>
                <a:lnTo>
                  <a:pt x="625" y="387"/>
                </a:lnTo>
                <a:lnTo>
                  <a:pt x="619" y="390"/>
                </a:lnTo>
                <a:lnTo>
                  <a:pt x="617" y="387"/>
                </a:lnTo>
                <a:lnTo>
                  <a:pt x="614" y="390"/>
                </a:lnTo>
                <a:lnTo>
                  <a:pt x="608" y="390"/>
                </a:lnTo>
                <a:lnTo>
                  <a:pt x="605" y="396"/>
                </a:lnTo>
                <a:lnTo>
                  <a:pt x="602" y="398"/>
                </a:lnTo>
                <a:lnTo>
                  <a:pt x="602" y="404"/>
                </a:lnTo>
                <a:lnTo>
                  <a:pt x="599" y="407"/>
                </a:lnTo>
                <a:lnTo>
                  <a:pt x="596" y="407"/>
                </a:lnTo>
                <a:lnTo>
                  <a:pt x="590" y="407"/>
                </a:lnTo>
                <a:lnTo>
                  <a:pt x="587" y="410"/>
                </a:lnTo>
                <a:lnTo>
                  <a:pt x="587" y="413"/>
                </a:lnTo>
                <a:lnTo>
                  <a:pt x="584" y="416"/>
                </a:lnTo>
                <a:lnTo>
                  <a:pt x="581" y="419"/>
                </a:lnTo>
                <a:lnTo>
                  <a:pt x="575" y="419"/>
                </a:lnTo>
                <a:lnTo>
                  <a:pt x="572" y="419"/>
                </a:lnTo>
                <a:lnTo>
                  <a:pt x="566" y="419"/>
                </a:lnTo>
                <a:lnTo>
                  <a:pt x="563" y="419"/>
                </a:lnTo>
                <a:lnTo>
                  <a:pt x="566" y="425"/>
                </a:lnTo>
                <a:lnTo>
                  <a:pt x="572" y="425"/>
                </a:lnTo>
                <a:lnTo>
                  <a:pt x="575" y="425"/>
                </a:lnTo>
                <a:lnTo>
                  <a:pt x="578" y="425"/>
                </a:lnTo>
                <a:lnTo>
                  <a:pt x="578" y="428"/>
                </a:lnTo>
                <a:lnTo>
                  <a:pt x="581" y="428"/>
                </a:lnTo>
                <a:lnTo>
                  <a:pt x="584" y="431"/>
                </a:lnTo>
                <a:lnTo>
                  <a:pt x="587" y="434"/>
                </a:lnTo>
                <a:lnTo>
                  <a:pt x="590" y="437"/>
                </a:lnTo>
                <a:lnTo>
                  <a:pt x="593" y="440"/>
                </a:lnTo>
                <a:lnTo>
                  <a:pt x="593" y="443"/>
                </a:lnTo>
                <a:lnTo>
                  <a:pt x="593" y="446"/>
                </a:lnTo>
                <a:lnTo>
                  <a:pt x="593" y="449"/>
                </a:lnTo>
                <a:lnTo>
                  <a:pt x="596" y="449"/>
                </a:lnTo>
                <a:lnTo>
                  <a:pt x="596" y="455"/>
                </a:lnTo>
                <a:lnTo>
                  <a:pt x="599" y="460"/>
                </a:lnTo>
                <a:lnTo>
                  <a:pt x="599" y="463"/>
                </a:lnTo>
                <a:lnTo>
                  <a:pt x="596" y="469"/>
                </a:lnTo>
                <a:lnTo>
                  <a:pt x="590" y="472"/>
                </a:lnTo>
                <a:lnTo>
                  <a:pt x="587" y="472"/>
                </a:lnTo>
                <a:lnTo>
                  <a:pt x="584" y="472"/>
                </a:lnTo>
                <a:lnTo>
                  <a:pt x="581" y="475"/>
                </a:lnTo>
                <a:lnTo>
                  <a:pt x="584" y="481"/>
                </a:lnTo>
                <a:lnTo>
                  <a:pt x="581" y="484"/>
                </a:lnTo>
                <a:lnTo>
                  <a:pt x="578" y="484"/>
                </a:lnTo>
                <a:lnTo>
                  <a:pt x="572" y="484"/>
                </a:lnTo>
                <a:lnTo>
                  <a:pt x="569" y="484"/>
                </a:lnTo>
                <a:lnTo>
                  <a:pt x="563" y="484"/>
                </a:lnTo>
                <a:lnTo>
                  <a:pt x="560" y="484"/>
                </a:lnTo>
                <a:lnTo>
                  <a:pt x="558" y="478"/>
                </a:lnTo>
                <a:lnTo>
                  <a:pt x="558" y="475"/>
                </a:lnTo>
                <a:lnTo>
                  <a:pt x="555" y="475"/>
                </a:lnTo>
                <a:lnTo>
                  <a:pt x="546" y="472"/>
                </a:lnTo>
                <a:lnTo>
                  <a:pt x="543" y="472"/>
                </a:lnTo>
                <a:lnTo>
                  <a:pt x="540" y="472"/>
                </a:lnTo>
                <a:lnTo>
                  <a:pt x="537" y="472"/>
                </a:lnTo>
                <a:lnTo>
                  <a:pt x="537" y="478"/>
                </a:lnTo>
                <a:lnTo>
                  <a:pt x="537" y="481"/>
                </a:lnTo>
                <a:lnTo>
                  <a:pt x="543" y="484"/>
                </a:lnTo>
                <a:lnTo>
                  <a:pt x="543" y="490"/>
                </a:lnTo>
                <a:lnTo>
                  <a:pt x="540" y="496"/>
                </a:lnTo>
                <a:lnTo>
                  <a:pt x="537" y="499"/>
                </a:lnTo>
                <a:lnTo>
                  <a:pt x="531" y="505"/>
                </a:lnTo>
                <a:lnTo>
                  <a:pt x="534" y="508"/>
                </a:lnTo>
                <a:lnTo>
                  <a:pt x="537" y="511"/>
                </a:lnTo>
                <a:lnTo>
                  <a:pt x="534" y="517"/>
                </a:lnTo>
                <a:lnTo>
                  <a:pt x="534" y="522"/>
                </a:lnTo>
                <a:lnTo>
                  <a:pt x="531" y="525"/>
                </a:lnTo>
                <a:lnTo>
                  <a:pt x="525" y="525"/>
                </a:lnTo>
                <a:lnTo>
                  <a:pt x="519" y="525"/>
                </a:lnTo>
                <a:lnTo>
                  <a:pt x="516" y="525"/>
                </a:lnTo>
                <a:lnTo>
                  <a:pt x="513" y="531"/>
                </a:lnTo>
                <a:lnTo>
                  <a:pt x="510" y="531"/>
                </a:lnTo>
                <a:lnTo>
                  <a:pt x="510" y="525"/>
                </a:lnTo>
                <a:lnTo>
                  <a:pt x="510" y="522"/>
                </a:lnTo>
                <a:lnTo>
                  <a:pt x="504" y="519"/>
                </a:lnTo>
                <a:lnTo>
                  <a:pt x="501" y="522"/>
                </a:lnTo>
                <a:lnTo>
                  <a:pt x="496" y="522"/>
                </a:lnTo>
                <a:lnTo>
                  <a:pt x="493" y="519"/>
                </a:lnTo>
                <a:lnTo>
                  <a:pt x="493" y="517"/>
                </a:lnTo>
                <a:lnTo>
                  <a:pt x="498" y="517"/>
                </a:lnTo>
                <a:lnTo>
                  <a:pt x="501" y="514"/>
                </a:lnTo>
                <a:lnTo>
                  <a:pt x="504" y="514"/>
                </a:lnTo>
                <a:lnTo>
                  <a:pt x="504" y="511"/>
                </a:lnTo>
                <a:lnTo>
                  <a:pt x="507" y="508"/>
                </a:lnTo>
                <a:lnTo>
                  <a:pt x="501" y="508"/>
                </a:lnTo>
                <a:lnTo>
                  <a:pt x="498" y="508"/>
                </a:lnTo>
                <a:lnTo>
                  <a:pt x="493" y="508"/>
                </a:lnTo>
                <a:lnTo>
                  <a:pt x="490" y="508"/>
                </a:lnTo>
                <a:lnTo>
                  <a:pt x="487" y="508"/>
                </a:lnTo>
                <a:lnTo>
                  <a:pt x="478" y="511"/>
                </a:lnTo>
                <a:lnTo>
                  <a:pt x="478" y="514"/>
                </a:lnTo>
                <a:lnTo>
                  <a:pt x="481" y="517"/>
                </a:lnTo>
                <a:lnTo>
                  <a:pt x="484" y="519"/>
                </a:lnTo>
                <a:lnTo>
                  <a:pt x="481" y="517"/>
                </a:lnTo>
                <a:lnTo>
                  <a:pt x="478" y="517"/>
                </a:lnTo>
                <a:lnTo>
                  <a:pt x="475" y="519"/>
                </a:lnTo>
                <a:lnTo>
                  <a:pt x="472" y="522"/>
                </a:lnTo>
                <a:lnTo>
                  <a:pt x="469" y="522"/>
                </a:lnTo>
                <a:lnTo>
                  <a:pt x="466" y="519"/>
                </a:lnTo>
                <a:lnTo>
                  <a:pt x="463" y="519"/>
                </a:lnTo>
                <a:lnTo>
                  <a:pt x="460" y="522"/>
                </a:lnTo>
                <a:lnTo>
                  <a:pt x="457" y="522"/>
                </a:lnTo>
                <a:lnTo>
                  <a:pt x="460" y="519"/>
                </a:lnTo>
                <a:lnTo>
                  <a:pt x="460" y="517"/>
                </a:lnTo>
                <a:lnTo>
                  <a:pt x="460" y="514"/>
                </a:lnTo>
                <a:lnTo>
                  <a:pt x="463" y="511"/>
                </a:lnTo>
                <a:lnTo>
                  <a:pt x="463" y="508"/>
                </a:lnTo>
                <a:lnTo>
                  <a:pt x="466" y="505"/>
                </a:lnTo>
                <a:lnTo>
                  <a:pt x="469" y="502"/>
                </a:lnTo>
                <a:lnTo>
                  <a:pt x="469" y="499"/>
                </a:lnTo>
                <a:lnTo>
                  <a:pt x="472" y="499"/>
                </a:lnTo>
                <a:lnTo>
                  <a:pt x="475" y="499"/>
                </a:lnTo>
                <a:lnTo>
                  <a:pt x="478" y="496"/>
                </a:lnTo>
                <a:lnTo>
                  <a:pt x="481" y="496"/>
                </a:lnTo>
                <a:lnTo>
                  <a:pt x="481" y="493"/>
                </a:lnTo>
                <a:lnTo>
                  <a:pt x="478" y="490"/>
                </a:lnTo>
                <a:lnTo>
                  <a:pt x="478" y="487"/>
                </a:lnTo>
                <a:lnTo>
                  <a:pt x="478" y="484"/>
                </a:lnTo>
                <a:lnTo>
                  <a:pt x="481" y="478"/>
                </a:lnTo>
                <a:lnTo>
                  <a:pt x="481" y="475"/>
                </a:lnTo>
                <a:lnTo>
                  <a:pt x="481" y="472"/>
                </a:lnTo>
                <a:lnTo>
                  <a:pt x="478" y="466"/>
                </a:lnTo>
                <a:lnTo>
                  <a:pt x="478" y="463"/>
                </a:lnTo>
                <a:lnTo>
                  <a:pt x="475" y="457"/>
                </a:lnTo>
                <a:lnTo>
                  <a:pt x="475" y="455"/>
                </a:lnTo>
                <a:lnTo>
                  <a:pt x="475" y="452"/>
                </a:lnTo>
                <a:lnTo>
                  <a:pt x="475" y="443"/>
                </a:lnTo>
                <a:lnTo>
                  <a:pt x="472" y="440"/>
                </a:lnTo>
                <a:lnTo>
                  <a:pt x="472" y="437"/>
                </a:lnTo>
                <a:lnTo>
                  <a:pt x="469" y="437"/>
                </a:lnTo>
                <a:lnTo>
                  <a:pt x="469" y="431"/>
                </a:lnTo>
                <a:lnTo>
                  <a:pt x="469" y="425"/>
                </a:lnTo>
                <a:lnTo>
                  <a:pt x="472" y="422"/>
                </a:lnTo>
                <a:lnTo>
                  <a:pt x="469" y="419"/>
                </a:lnTo>
                <a:lnTo>
                  <a:pt x="466" y="419"/>
                </a:lnTo>
                <a:lnTo>
                  <a:pt x="466" y="416"/>
                </a:lnTo>
                <a:lnTo>
                  <a:pt x="463" y="416"/>
                </a:lnTo>
                <a:lnTo>
                  <a:pt x="460" y="419"/>
                </a:lnTo>
                <a:lnTo>
                  <a:pt x="457" y="416"/>
                </a:lnTo>
                <a:lnTo>
                  <a:pt x="457" y="413"/>
                </a:lnTo>
                <a:lnTo>
                  <a:pt x="457" y="407"/>
                </a:lnTo>
                <a:lnTo>
                  <a:pt x="457" y="404"/>
                </a:lnTo>
                <a:lnTo>
                  <a:pt x="460" y="404"/>
                </a:lnTo>
                <a:lnTo>
                  <a:pt x="460" y="401"/>
                </a:lnTo>
                <a:lnTo>
                  <a:pt x="457" y="401"/>
                </a:lnTo>
                <a:lnTo>
                  <a:pt x="457" y="398"/>
                </a:lnTo>
                <a:lnTo>
                  <a:pt x="454" y="396"/>
                </a:lnTo>
                <a:lnTo>
                  <a:pt x="454" y="393"/>
                </a:lnTo>
                <a:lnTo>
                  <a:pt x="457" y="390"/>
                </a:lnTo>
                <a:lnTo>
                  <a:pt x="460" y="387"/>
                </a:lnTo>
                <a:lnTo>
                  <a:pt x="463" y="384"/>
                </a:lnTo>
                <a:lnTo>
                  <a:pt x="466" y="384"/>
                </a:lnTo>
                <a:lnTo>
                  <a:pt x="466" y="381"/>
                </a:lnTo>
                <a:lnTo>
                  <a:pt x="469" y="378"/>
                </a:lnTo>
                <a:lnTo>
                  <a:pt x="472" y="378"/>
                </a:lnTo>
                <a:lnTo>
                  <a:pt x="469" y="375"/>
                </a:lnTo>
                <a:lnTo>
                  <a:pt x="466" y="375"/>
                </a:lnTo>
                <a:lnTo>
                  <a:pt x="463" y="378"/>
                </a:lnTo>
                <a:lnTo>
                  <a:pt x="460" y="378"/>
                </a:lnTo>
                <a:lnTo>
                  <a:pt x="460" y="375"/>
                </a:lnTo>
                <a:lnTo>
                  <a:pt x="466" y="372"/>
                </a:lnTo>
                <a:lnTo>
                  <a:pt x="469" y="369"/>
                </a:lnTo>
                <a:lnTo>
                  <a:pt x="475" y="366"/>
                </a:lnTo>
                <a:lnTo>
                  <a:pt x="481" y="363"/>
                </a:lnTo>
                <a:lnTo>
                  <a:pt x="484" y="357"/>
                </a:lnTo>
                <a:lnTo>
                  <a:pt x="484" y="351"/>
                </a:lnTo>
                <a:lnTo>
                  <a:pt x="478" y="351"/>
                </a:lnTo>
                <a:lnTo>
                  <a:pt x="475" y="351"/>
                </a:lnTo>
                <a:lnTo>
                  <a:pt x="472" y="348"/>
                </a:lnTo>
                <a:lnTo>
                  <a:pt x="466" y="348"/>
                </a:lnTo>
                <a:lnTo>
                  <a:pt x="457" y="351"/>
                </a:lnTo>
                <a:lnTo>
                  <a:pt x="454" y="351"/>
                </a:lnTo>
                <a:lnTo>
                  <a:pt x="448" y="348"/>
                </a:lnTo>
                <a:lnTo>
                  <a:pt x="451" y="345"/>
                </a:lnTo>
                <a:lnTo>
                  <a:pt x="451" y="342"/>
                </a:lnTo>
                <a:lnTo>
                  <a:pt x="457" y="334"/>
                </a:lnTo>
                <a:lnTo>
                  <a:pt x="460" y="328"/>
                </a:lnTo>
                <a:lnTo>
                  <a:pt x="463" y="325"/>
                </a:lnTo>
                <a:lnTo>
                  <a:pt x="460" y="322"/>
                </a:lnTo>
                <a:lnTo>
                  <a:pt x="457" y="325"/>
                </a:lnTo>
                <a:lnTo>
                  <a:pt x="451" y="328"/>
                </a:lnTo>
                <a:lnTo>
                  <a:pt x="451" y="325"/>
                </a:lnTo>
                <a:lnTo>
                  <a:pt x="454" y="325"/>
                </a:lnTo>
                <a:lnTo>
                  <a:pt x="448" y="325"/>
                </a:lnTo>
                <a:lnTo>
                  <a:pt x="448" y="316"/>
                </a:lnTo>
                <a:lnTo>
                  <a:pt x="448" y="310"/>
                </a:lnTo>
                <a:lnTo>
                  <a:pt x="451" y="307"/>
                </a:lnTo>
                <a:lnTo>
                  <a:pt x="451" y="304"/>
                </a:lnTo>
                <a:lnTo>
                  <a:pt x="448" y="304"/>
                </a:lnTo>
                <a:lnTo>
                  <a:pt x="448" y="301"/>
                </a:lnTo>
                <a:lnTo>
                  <a:pt x="451" y="298"/>
                </a:lnTo>
                <a:lnTo>
                  <a:pt x="448" y="301"/>
                </a:lnTo>
                <a:lnTo>
                  <a:pt x="448" y="298"/>
                </a:lnTo>
                <a:lnTo>
                  <a:pt x="454" y="295"/>
                </a:lnTo>
                <a:lnTo>
                  <a:pt x="457" y="292"/>
                </a:lnTo>
                <a:lnTo>
                  <a:pt x="463" y="289"/>
                </a:lnTo>
                <a:lnTo>
                  <a:pt x="469" y="289"/>
                </a:lnTo>
                <a:lnTo>
                  <a:pt x="463" y="289"/>
                </a:lnTo>
                <a:lnTo>
                  <a:pt x="457" y="289"/>
                </a:lnTo>
                <a:lnTo>
                  <a:pt x="448" y="292"/>
                </a:lnTo>
                <a:lnTo>
                  <a:pt x="445" y="295"/>
                </a:lnTo>
                <a:lnTo>
                  <a:pt x="442" y="295"/>
                </a:lnTo>
                <a:lnTo>
                  <a:pt x="442" y="289"/>
                </a:lnTo>
                <a:lnTo>
                  <a:pt x="442" y="280"/>
                </a:lnTo>
                <a:lnTo>
                  <a:pt x="442" y="277"/>
                </a:lnTo>
                <a:lnTo>
                  <a:pt x="442" y="275"/>
                </a:lnTo>
                <a:lnTo>
                  <a:pt x="439" y="277"/>
                </a:lnTo>
                <a:lnTo>
                  <a:pt x="437" y="283"/>
                </a:lnTo>
                <a:lnTo>
                  <a:pt x="434" y="289"/>
                </a:lnTo>
                <a:lnTo>
                  <a:pt x="431" y="295"/>
                </a:lnTo>
                <a:lnTo>
                  <a:pt x="431" y="301"/>
                </a:lnTo>
                <a:lnTo>
                  <a:pt x="425" y="307"/>
                </a:lnTo>
                <a:lnTo>
                  <a:pt x="422" y="313"/>
                </a:lnTo>
                <a:lnTo>
                  <a:pt x="422" y="316"/>
                </a:lnTo>
                <a:lnTo>
                  <a:pt x="422" y="328"/>
                </a:lnTo>
                <a:lnTo>
                  <a:pt x="425" y="331"/>
                </a:lnTo>
                <a:lnTo>
                  <a:pt x="425" y="334"/>
                </a:lnTo>
                <a:lnTo>
                  <a:pt x="425" y="339"/>
                </a:lnTo>
                <a:lnTo>
                  <a:pt x="422" y="336"/>
                </a:lnTo>
                <a:lnTo>
                  <a:pt x="419" y="345"/>
                </a:lnTo>
                <a:lnTo>
                  <a:pt x="425" y="351"/>
                </a:lnTo>
                <a:lnTo>
                  <a:pt x="425" y="357"/>
                </a:lnTo>
                <a:lnTo>
                  <a:pt x="422" y="363"/>
                </a:lnTo>
                <a:lnTo>
                  <a:pt x="416" y="372"/>
                </a:lnTo>
                <a:lnTo>
                  <a:pt x="410" y="378"/>
                </a:lnTo>
                <a:lnTo>
                  <a:pt x="404" y="384"/>
                </a:lnTo>
                <a:lnTo>
                  <a:pt x="401" y="393"/>
                </a:lnTo>
                <a:lnTo>
                  <a:pt x="401" y="396"/>
                </a:lnTo>
                <a:lnTo>
                  <a:pt x="395" y="398"/>
                </a:lnTo>
                <a:lnTo>
                  <a:pt x="380" y="404"/>
                </a:lnTo>
                <a:lnTo>
                  <a:pt x="369" y="410"/>
                </a:lnTo>
                <a:lnTo>
                  <a:pt x="363" y="413"/>
                </a:lnTo>
                <a:lnTo>
                  <a:pt x="357" y="416"/>
                </a:lnTo>
                <a:lnTo>
                  <a:pt x="354" y="416"/>
                </a:lnTo>
                <a:lnTo>
                  <a:pt x="345" y="419"/>
                </a:lnTo>
                <a:lnTo>
                  <a:pt x="342" y="419"/>
                </a:lnTo>
                <a:lnTo>
                  <a:pt x="339" y="419"/>
                </a:lnTo>
                <a:lnTo>
                  <a:pt x="336" y="419"/>
                </a:lnTo>
                <a:lnTo>
                  <a:pt x="330" y="422"/>
                </a:lnTo>
                <a:lnTo>
                  <a:pt x="327" y="425"/>
                </a:lnTo>
                <a:lnTo>
                  <a:pt x="318" y="428"/>
                </a:lnTo>
                <a:lnTo>
                  <a:pt x="316" y="428"/>
                </a:lnTo>
                <a:lnTo>
                  <a:pt x="316" y="431"/>
                </a:lnTo>
                <a:lnTo>
                  <a:pt x="313" y="431"/>
                </a:lnTo>
                <a:lnTo>
                  <a:pt x="301" y="434"/>
                </a:lnTo>
                <a:lnTo>
                  <a:pt x="295" y="434"/>
                </a:lnTo>
                <a:lnTo>
                  <a:pt x="292" y="437"/>
                </a:lnTo>
                <a:lnTo>
                  <a:pt x="289" y="437"/>
                </a:lnTo>
                <a:lnTo>
                  <a:pt x="286" y="437"/>
                </a:lnTo>
                <a:lnTo>
                  <a:pt x="283" y="437"/>
                </a:lnTo>
                <a:lnTo>
                  <a:pt x="277" y="437"/>
                </a:lnTo>
                <a:lnTo>
                  <a:pt x="271" y="440"/>
                </a:lnTo>
                <a:lnTo>
                  <a:pt x="265" y="437"/>
                </a:lnTo>
                <a:lnTo>
                  <a:pt x="259" y="437"/>
                </a:lnTo>
                <a:lnTo>
                  <a:pt x="256" y="437"/>
                </a:lnTo>
                <a:lnTo>
                  <a:pt x="254" y="434"/>
                </a:lnTo>
                <a:lnTo>
                  <a:pt x="254" y="431"/>
                </a:lnTo>
                <a:lnTo>
                  <a:pt x="256" y="428"/>
                </a:lnTo>
                <a:lnTo>
                  <a:pt x="259" y="425"/>
                </a:lnTo>
                <a:lnTo>
                  <a:pt x="259" y="422"/>
                </a:lnTo>
                <a:lnTo>
                  <a:pt x="254" y="422"/>
                </a:lnTo>
                <a:lnTo>
                  <a:pt x="254" y="419"/>
                </a:lnTo>
                <a:lnTo>
                  <a:pt x="256" y="416"/>
                </a:lnTo>
                <a:lnTo>
                  <a:pt x="259" y="413"/>
                </a:lnTo>
                <a:lnTo>
                  <a:pt x="259" y="410"/>
                </a:lnTo>
                <a:lnTo>
                  <a:pt x="254" y="407"/>
                </a:lnTo>
                <a:lnTo>
                  <a:pt x="248" y="407"/>
                </a:lnTo>
                <a:lnTo>
                  <a:pt x="242" y="404"/>
                </a:lnTo>
                <a:lnTo>
                  <a:pt x="236" y="410"/>
                </a:lnTo>
                <a:lnTo>
                  <a:pt x="236" y="416"/>
                </a:lnTo>
                <a:lnTo>
                  <a:pt x="236" y="419"/>
                </a:lnTo>
                <a:lnTo>
                  <a:pt x="236" y="422"/>
                </a:lnTo>
                <a:lnTo>
                  <a:pt x="233" y="425"/>
                </a:lnTo>
                <a:lnTo>
                  <a:pt x="230" y="43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Freeform 122">
            <a:extLst>
              <a:ext uri="{FF2B5EF4-FFF2-40B4-BE49-F238E27FC236}">
                <a16:creationId xmlns:a16="http://schemas.microsoft.com/office/drawing/2014/main" id="{92FFD70F-A5AB-4BEA-ACC0-A37B372DF369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gray">
          <a:xfrm rot="20020459">
            <a:off x="825523" y="1721290"/>
            <a:ext cx="1616161" cy="1609735"/>
          </a:xfrm>
          <a:custGeom>
            <a:avLst/>
            <a:gdLst>
              <a:gd name="T0" fmla="*/ 328 w 777"/>
              <a:gd name="T1" fmla="*/ 198 h 735"/>
              <a:gd name="T2" fmla="*/ 343 w 777"/>
              <a:gd name="T3" fmla="*/ 192 h 735"/>
              <a:gd name="T4" fmla="*/ 358 w 777"/>
              <a:gd name="T5" fmla="*/ 201 h 735"/>
              <a:gd name="T6" fmla="*/ 378 w 777"/>
              <a:gd name="T7" fmla="*/ 212 h 735"/>
              <a:gd name="T8" fmla="*/ 396 w 777"/>
              <a:gd name="T9" fmla="*/ 221 h 735"/>
              <a:gd name="T10" fmla="*/ 428 w 777"/>
              <a:gd name="T11" fmla="*/ 248 h 735"/>
              <a:gd name="T12" fmla="*/ 464 w 777"/>
              <a:gd name="T13" fmla="*/ 268 h 735"/>
              <a:gd name="T14" fmla="*/ 508 w 777"/>
              <a:gd name="T15" fmla="*/ 280 h 735"/>
              <a:gd name="T16" fmla="*/ 555 w 777"/>
              <a:gd name="T17" fmla="*/ 301 h 735"/>
              <a:gd name="T18" fmla="*/ 576 w 777"/>
              <a:gd name="T19" fmla="*/ 322 h 735"/>
              <a:gd name="T20" fmla="*/ 623 w 777"/>
              <a:gd name="T21" fmla="*/ 330 h 735"/>
              <a:gd name="T22" fmla="*/ 641 w 777"/>
              <a:gd name="T23" fmla="*/ 325 h 735"/>
              <a:gd name="T24" fmla="*/ 697 w 777"/>
              <a:gd name="T25" fmla="*/ 348 h 735"/>
              <a:gd name="T26" fmla="*/ 729 w 777"/>
              <a:gd name="T27" fmla="*/ 389 h 735"/>
              <a:gd name="T28" fmla="*/ 732 w 777"/>
              <a:gd name="T29" fmla="*/ 416 h 735"/>
              <a:gd name="T30" fmla="*/ 723 w 777"/>
              <a:gd name="T31" fmla="*/ 457 h 735"/>
              <a:gd name="T32" fmla="*/ 732 w 777"/>
              <a:gd name="T33" fmla="*/ 487 h 735"/>
              <a:gd name="T34" fmla="*/ 765 w 777"/>
              <a:gd name="T35" fmla="*/ 502 h 735"/>
              <a:gd name="T36" fmla="*/ 756 w 777"/>
              <a:gd name="T37" fmla="*/ 519 h 735"/>
              <a:gd name="T38" fmla="*/ 729 w 777"/>
              <a:gd name="T39" fmla="*/ 519 h 735"/>
              <a:gd name="T40" fmla="*/ 697 w 777"/>
              <a:gd name="T41" fmla="*/ 543 h 735"/>
              <a:gd name="T42" fmla="*/ 647 w 777"/>
              <a:gd name="T43" fmla="*/ 617 h 735"/>
              <a:gd name="T44" fmla="*/ 650 w 777"/>
              <a:gd name="T45" fmla="*/ 690 h 735"/>
              <a:gd name="T46" fmla="*/ 579 w 777"/>
              <a:gd name="T47" fmla="*/ 705 h 735"/>
              <a:gd name="T48" fmla="*/ 546 w 777"/>
              <a:gd name="T49" fmla="*/ 643 h 735"/>
              <a:gd name="T50" fmla="*/ 496 w 777"/>
              <a:gd name="T51" fmla="*/ 623 h 735"/>
              <a:gd name="T52" fmla="*/ 446 w 777"/>
              <a:gd name="T53" fmla="*/ 596 h 735"/>
              <a:gd name="T54" fmla="*/ 396 w 777"/>
              <a:gd name="T55" fmla="*/ 614 h 735"/>
              <a:gd name="T56" fmla="*/ 366 w 777"/>
              <a:gd name="T57" fmla="*/ 596 h 735"/>
              <a:gd name="T58" fmla="*/ 337 w 777"/>
              <a:gd name="T59" fmla="*/ 599 h 735"/>
              <a:gd name="T60" fmla="*/ 322 w 777"/>
              <a:gd name="T61" fmla="*/ 566 h 735"/>
              <a:gd name="T62" fmla="*/ 251 w 777"/>
              <a:gd name="T63" fmla="*/ 593 h 735"/>
              <a:gd name="T64" fmla="*/ 213 w 777"/>
              <a:gd name="T65" fmla="*/ 584 h 735"/>
              <a:gd name="T66" fmla="*/ 169 w 777"/>
              <a:gd name="T67" fmla="*/ 584 h 735"/>
              <a:gd name="T68" fmla="*/ 175 w 777"/>
              <a:gd name="T69" fmla="*/ 555 h 735"/>
              <a:gd name="T70" fmla="*/ 139 w 777"/>
              <a:gd name="T71" fmla="*/ 561 h 735"/>
              <a:gd name="T72" fmla="*/ 157 w 777"/>
              <a:gd name="T73" fmla="*/ 655 h 735"/>
              <a:gd name="T74" fmla="*/ 166 w 777"/>
              <a:gd name="T75" fmla="*/ 693 h 735"/>
              <a:gd name="T76" fmla="*/ 104 w 777"/>
              <a:gd name="T77" fmla="*/ 664 h 735"/>
              <a:gd name="T78" fmla="*/ 101 w 777"/>
              <a:gd name="T79" fmla="*/ 631 h 735"/>
              <a:gd name="T80" fmla="*/ 113 w 777"/>
              <a:gd name="T81" fmla="*/ 593 h 735"/>
              <a:gd name="T82" fmla="*/ 121 w 777"/>
              <a:gd name="T83" fmla="*/ 549 h 735"/>
              <a:gd name="T84" fmla="*/ 166 w 777"/>
              <a:gd name="T85" fmla="*/ 513 h 735"/>
              <a:gd name="T86" fmla="*/ 192 w 777"/>
              <a:gd name="T87" fmla="*/ 457 h 735"/>
              <a:gd name="T88" fmla="*/ 177 w 777"/>
              <a:gd name="T89" fmla="*/ 419 h 735"/>
              <a:gd name="T90" fmla="*/ 154 w 777"/>
              <a:gd name="T91" fmla="*/ 404 h 735"/>
              <a:gd name="T92" fmla="*/ 121 w 777"/>
              <a:gd name="T93" fmla="*/ 398 h 735"/>
              <a:gd name="T94" fmla="*/ 101 w 777"/>
              <a:gd name="T95" fmla="*/ 384 h 735"/>
              <a:gd name="T96" fmla="*/ 24 w 777"/>
              <a:gd name="T97" fmla="*/ 401 h 735"/>
              <a:gd name="T98" fmla="*/ 42 w 777"/>
              <a:gd name="T99" fmla="*/ 363 h 735"/>
              <a:gd name="T100" fmla="*/ 21 w 777"/>
              <a:gd name="T101" fmla="*/ 307 h 735"/>
              <a:gd name="T102" fmla="*/ 33 w 777"/>
              <a:gd name="T103" fmla="*/ 254 h 735"/>
              <a:gd name="T104" fmla="*/ 39 w 777"/>
              <a:gd name="T105" fmla="*/ 236 h 735"/>
              <a:gd name="T106" fmla="*/ 33 w 777"/>
              <a:gd name="T107" fmla="*/ 212 h 735"/>
              <a:gd name="T108" fmla="*/ 6 w 777"/>
              <a:gd name="T109" fmla="*/ 171 h 735"/>
              <a:gd name="T110" fmla="*/ 3 w 777"/>
              <a:gd name="T111" fmla="*/ 145 h 735"/>
              <a:gd name="T112" fmla="*/ 3 w 777"/>
              <a:gd name="T113" fmla="*/ 109 h 735"/>
              <a:gd name="T114" fmla="*/ 0 w 777"/>
              <a:gd name="T115" fmla="*/ 77 h 735"/>
              <a:gd name="T116" fmla="*/ 15 w 777"/>
              <a:gd name="T117" fmla="*/ 38 h 735"/>
              <a:gd name="T118" fmla="*/ 65 w 777"/>
              <a:gd name="T119" fmla="*/ 41 h 735"/>
              <a:gd name="T120" fmla="*/ 183 w 777"/>
              <a:gd name="T121" fmla="*/ 103 h 735"/>
              <a:gd name="T122" fmla="*/ 269 w 777"/>
              <a:gd name="T123" fmla="*/ 162 h 7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777"/>
              <a:gd name="T187" fmla="*/ 0 h 735"/>
              <a:gd name="T188" fmla="*/ 777 w 777"/>
              <a:gd name="T189" fmla="*/ 735 h 7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777" h="735">
                <a:moveTo>
                  <a:pt x="293" y="177"/>
                </a:moveTo>
                <a:lnTo>
                  <a:pt x="298" y="174"/>
                </a:lnTo>
                <a:lnTo>
                  <a:pt x="304" y="174"/>
                </a:lnTo>
                <a:lnTo>
                  <a:pt x="310" y="180"/>
                </a:lnTo>
                <a:lnTo>
                  <a:pt x="313" y="183"/>
                </a:lnTo>
                <a:lnTo>
                  <a:pt x="316" y="183"/>
                </a:lnTo>
                <a:lnTo>
                  <a:pt x="319" y="183"/>
                </a:lnTo>
                <a:lnTo>
                  <a:pt x="319" y="186"/>
                </a:lnTo>
                <a:lnTo>
                  <a:pt x="316" y="186"/>
                </a:lnTo>
                <a:lnTo>
                  <a:pt x="319" y="189"/>
                </a:lnTo>
                <a:lnTo>
                  <a:pt x="322" y="189"/>
                </a:lnTo>
                <a:lnTo>
                  <a:pt x="322" y="192"/>
                </a:lnTo>
                <a:lnTo>
                  <a:pt x="325" y="192"/>
                </a:lnTo>
                <a:lnTo>
                  <a:pt x="328" y="195"/>
                </a:lnTo>
                <a:lnTo>
                  <a:pt x="328" y="198"/>
                </a:lnTo>
                <a:lnTo>
                  <a:pt x="331" y="198"/>
                </a:lnTo>
                <a:lnTo>
                  <a:pt x="334" y="195"/>
                </a:lnTo>
                <a:lnTo>
                  <a:pt x="337" y="195"/>
                </a:lnTo>
                <a:lnTo>
                  <a:pt x="337" y="198"/>
                </a:lnTo>
                <a:lnTo>
                  <a:pt x="337" y="201"/>
                </a:lnTo>
                <a:lnTo>
                  <a:pt x="340" y="201"/>
                </a:lnTo>
                <a:lnTo>
                  <a:pt x="340" y="204"/>
                </a:lnTo>
                <a:lnTo>
                  <a:pt x="343" y="204"/>
                </a:lnTo>
                <a:lnTo>
                  <a:pt x="343" y="206"/>
                </a:lnTo>
                <a:lnTo>
                  <a:pt x="343" y="204"/>
                </a:lnTo>
                <a:lnTo>
                  <a:pt x="346" y="204"/>
                </a:lnTo>
                <a:lnTo>
                  <a:pt x="343" y="204"/>
                </a:lnTo>
                <a:lnTo>
                  <a:pt x="343" y="201"/>
                </a:lnTo>
                <a:lnTo>
                  <a:pt x="343" y="198"/>
                </a:lnTo>
                <a:lnTo>
                  <a:pt x="343" y="192"/>
                </a:lnTo>
                <a:lnTo>
                  <a:pt x="346" y="189"/>
                </a:lnTo>
                <a:lnTo>
                  <a:pt x="349" y="189"/>
                </a:lnTo>
                <a:lnTo>
                  <a:pt x="349" y="192"/>
                </a:lnTo>
                <a:lnTo>
                  <a:pt x="349" y="189"/>
                </a:lnTo>
                <a:lnTo>
                  <a:pt x="349" y="192"/>
                </a:lnTo>
                <a:lnTo>
                  <a:pt x="352" y="192"/>
                </a:lnTo>
                <a:lnTo>
                  <a:pt x="352" y="195"/>
                </a:lnTo>
                <a:lnTo>
                  <a:pt x="355" y="195"/>
                </a:lnTo>
                <a:lnTo>
                  <a:pt x="358" y="195"/>
                </a:lnTo>
                <a:lnTo>
                  <a:pt x="358" y="198"/>
                </a:lnTo>
                <a:lnTo>
                  <a:pt x="358" y="195"/>
                </a:lnTo>
                <a:lnTo>
                  <a:pt x="358" y="198"/>
                </a:lnTo>
                <a:lnTo>
                  <a:pt x="360" y="198"/>
                </a:lnTo>
                <a:lnTo>
                  <a:pt x="358" y="198"/>
                </a:lnTo>
                <a:lnTo>
                  <a:pt x="358" y="201"/>
                </a:lnTo>
                <a:lnTo>
                  <a:pt x="360" y="201"/>
                </a:lnTo>
                <a:lnTo>
                  <a:pt x="360" y="198"/>
                </a:lnTo>
                <a:lnTo>
                  <a:pt x="360" y="201"/>
                </a:lnTo>
                <a:lnTo>
                  <a:pt x="363" y="201"/>
                </a:lnTo>
                <a:lnTo>
                  <a:pt x="360" y="201"/>
                </a:lnTo>
                <a:lnTo>
                  <a:pt x="360" y="204"/>
                </a:lnTo>
                <a:lnTo>
                  <a:pt x="363" y="201"/>
                </a:lnTo>
                <a:lnTo>
                  <a:pt x="363" y="204"/>
                </a:lnTo>
                <a:lnTo>
                  <a:pt x="366" y="204"/>
                </a:lnTo>
                <a:lnTo>
                  <a:pt x="369" y="204"/>
                </a:lnTo>
                <a:lnTo>
                  <a:pt x="369" y="206"/>
                </a:lnTo>
                <a:lnTo>
                  <a:pt x="372" y="206"/>
                </a:lnTo>
                <a:lnTo>
                  <a:pt x="372" y="209"/>
                </a:lnTo>
                <a:lnTo>
                  <a:pt x="375" y="209"/>
                </a:lnTo>
                <a:lnTo>
                  <a:pt x="378" y="212"/>
                </a:lnTo>
                <a:lnTo>
                  <a:pt x="378" y="209"/>
                </a:lnTo>
                <a:lnTo>
                  <a:pt x="381" y="209"/>
                </a:lnTo>
                <a:lnTo>
                  <a:pt x="381" y="212"/>
                </a:lnTo>
                <a:lnTo>
                  <a:pt x="384" y="212"/>
                </a:lnTo>
                <a:lnTo>
                  <a:pt x="384" y="215"/>
                </a:lnTo>
                <a:lnTo>
                  <a:pt x="387" y="215"/>
                </a:lnTo>
                <a:lnTo>
                  <a:pt x="387" y="218"/>
                </a:lnTo>
                <a:lnTo>
                  <a:pt x="390" y="218"/>
                </a:lnTo>
                <a:lnTo>
                  <a:pt x="390" y="215"/>
                </a:lnTo>
                <a:lnTo>
                  <a:pt x="390" y="218"/>
                </a:lnTo>
                <a:lnTo>
                  <a:pt x="393" y="218"/>
                </a:lnTo>
                <a:lnTo>
                  <a:pt x="393" y="215"/>
                </a:lnTo>
                <a:lnTo>
                  <a:pt x="393" y="218"/>
                </a:lnTo>
                <a:lnTo>
                  <a:pt x="396" y="218"/>
                </a:lnTo>
                <a:lnTo>
                  <a:pt x="396" y="221"/>
                </a:lnTo>
                <a:lnTo>
                  <a:pt x="396" y="224"/>
                </a:lnTo>
                <a:lnTo>
                  <a:pt x="396" y="221"/>
                </a:lnTo>
                <a:lnTo>
                  <a:pt x="399" y="221"/>
                </a:lnTo>
                <a:lnTo>
                  <a:pt x="399" y="224"/>
                </a:lnTo>
                <a:lnTo>
                  <a:pt x="402" y="224"/>
                </a:lnTo>
                <a:lnTo>
                  <a:pt x="405" y="224"/>
                </a:lnTo>
                <a:lnTo>
                  <a:pt x="408" y="224"/>
                </a:lnTo>
                <a:lnTo>
                  <a:pt x="414" y="227"/>
                </a:lnTo>
                <a:lnTo>
                  <a:pt x="417" y="230"/>
                </a:lnTo>
                <a:lnTo>
                  <a:pt x="417" y="233"/>
                </a:lnTo>
                <a:lnTo>
                  <a:pt x="417" y="236"/>
                </a:lnTo>
                <a:lnTo>
                  <a:pt x="419" y="242"/>
                </a:lnTo>
                <a:lnTo>
                  <a:pt x="422" y="242"/>
                </a:lnTo>
                <a:lnTo>
                  <a:pt x="425" y="248"/>
                </a:lnTo>
                <a:lnTo>
                  <a:pt x="428" y="248"/>
                </a:lnTo>
                <a:lnTo>
                  <a:pt x="431" y="248"/>
                </a:lnTo>
                <a:lnTo>
                  <a:pt x="434" y="248"/>
                </a:lnTo>
                <a:lnTo>
                  <a:pt x="437" y="248"/>
                </a:lnTo>
                <a:lnTo>
                  <a:pt x="437" y="251"/>
                </a:lnTo>
                <a:lnTo>
                  <a:pt x="440" y="251"/>
                </a:lnTo>
                <a:lnTo>
                  <a:pt x="440" y="254"/>
                </a:lnTo>
                <a:lnTo>
                  <a:pt x="443" y="254"/>
                </a:lnTo>
                <a:lnTo>
                  <a:pt x="443" y="257"/>
                </a:lnTo>
                <a:lnTo>
                  <a:pt x="443" y="260"/>
                </a:lnTo>
                <a:lnTo>
                  <a:pt x="446" y="260"/>
                </a:lnTo>
                <a:lnTo>
                  <a:pt x="449" y="260"/>
                </a:lnTo>
                <a:lnTo>
                  <a:pt x="455" y="265"/>
                </a:lnTo>
                <a:lnTo>
                  <a:pt x="458" y="265"/>
                </a:lnTo>
                <a:lnTo>
                  <a:pt x="458" y="268"/>
                </a:lnTo>
                <a:lnTo>
                  <a:pt x="464" y="268"/>
                </a:lnTo>
                <a:lnTo>
                  <a:pt x="467" y="268"/>
                </a:lnTo>
                <a:lnTo>
                  <a:pt x="476" y="277"/>
                </a:lnTo>
                <a:lnTo>
                  <a:pt x="479" y="277"/>
                </a:lnTo>
                <a:lnTo>
                  <a:pt x="479" y="280"/>
                </a:lnTo>
                <a:lnTo>
                  <a:pt x="481" y="280"/>
                </a:lnTo>
                <a:lnTo>
                  <a:pt x="484" y="283"/>
                </a:lnTo>
                <a:lnTo>
                  <a:pt x="487" y="283"/>
                </a:lnTo>
                <a:lnTo>
                  <a:pt x="487" y="280"/>
                </a:lnTo>
                <a:lnTo>
                  <a:pt x="490" y="280"/>
                </a:lnTo>
                <a:lnTo>
                  <a:pt x="493" y="274"/>
                </a:lnTo>
                <a:lnTo>
                  <a:pt x="496" y="274"/>
                </a:lnTo>
                <a:lnTo>
                  <a:pt x="502" y="274"/>
                </a:lnTo>
                <a:lnTo>
                  <a:pt x="505" y="277"/>
                </a:lnTo>
                <a:lnTo>
                  <a:pt x="505" y="280"/>
                </a:lnTo>
                <a:lnTo>
                  <a:pt x="508" y="280"/>
                </a:lnTo>
                <a:lnTo>
                  <a:pt x="511" y="283"/>
                </a:lnTo>
                <a:lnTo>
                  <a:pt x="514" y="283"/>
                </a:lnTo>
                <a:lnTo>
                  <a:pt x="517" y="286"/>
                </a:lnTo>
                <a:lnTo>
                  <a:pt x="520" y="286"/>
                </a:lnTo>
                <a:lnTo>
                  <a:pt x="526" y="289"/>
                </a:lnTo>
                <a:lnTo>
                  <a:pt x="526" y="292"/>
                </a:lnTo>
                <a:lnTo>
                  <a:pt x="529" y="295"/>
                </a:lnTo>
                <a:lnTo>
                  <a:pt x="532" y="295"/>
                </a:lnTo>
                <a:lnTo>
                  <a:pt x="535" y="298"/>
                </a:lnTo>
                <a:lnTo>
                  <a:pt x="540" y="301"/>
                </a:lnTo>
                <a:lnTo>
                  <a:pt x="543" y="301"/>
                </a:lnTo>
                <a:lnTo>
                  <a:pt x="546" y="301"/>
                </a:lnTo>
                <a:lnTo>
                  <a:pt x="549" y="301"/>
                </a:lnTo>
                <a:lnTo>
                  <a:pt x="552" y="301"/>
                </a:lnTo>
                <a:lnTo>
                  <a:pt x="555" y="301"/>
                </a:lnTo>
                <a:lnTo>
                  <a:pt x="558" y="301"/>
                </a:lnTo>
                <a:lnTo>
                  <a:pt x="558" y="298"/>
                </a:lnTo>
                <a:lnTo>
                  <a:pt x="561" y="298"/>
                </a:lnTo>
                <a:lnTo>
                  <a:pt x="564" y="298"/>
                </a:lnTo>
                <a:lnTo>
                  <a:pt x="567" y="298"/>
                </a:lnTo>
                <a:lnTo>
                  <a:pt x="570" y="298"/>
                </a:lnTo>
                <a:lnTo>
                  <a:pt x="570" y="301"/>
                </a:lnTo>
                <a:lnTo>
                  <a:pt x="570" y="304"/>
                </a:lnTo>
                <a:lnTo>
                  <a:pt x="570" y="307"/>
                </a:lnTo>
                <a:lnTo>
                  <a:pt x="573" y="307"/>
                </a:lnTo>
                <a:lnTo>
                  <a:pt x="573" y="310"/>
                </a:lnTo>
                <a:lnTo>
                  <a:pt x="573" y="313"/>
                </a:lnTo>
                <a:lnTo>
                  <a:pt x="573" y="316"/>
                </a:lnTo>
                <a:lnTo>
                  <a:pt x="573" y="319"/>
                </a:lnTo>
                <a:lnTo>
                  <a:pt x="576" y="322"/>
                </a:lnTo>
                <a:lnTo>
                  <a:pt x="579" y="322"/>
                </a:lnTo>
                <a:lnTo>
                  <a:pt x="582" y="322"/>
                </a:lnTo>
                <a:lnTo>
                  <a:pt x="585" y="322"/>
                </a:lnTo>
                <a:lnTo>
                  <a:pt x="591" y="322"/>
                </a:lnTo>
                <a:lnTo>
                  <a:pt x="594" y="322"/>
                </a:lnTo>
                <a:lnTo>
                  <a:pt x="594" y="325"/>
                </a:lnTo>
                <a:lnTo>
                  <a:pt x="597" y="327"/>
                </a:lnTo>
                <a:lnTo>
                  <a:pt x="600" y="327"/>
                </a:lnTo>
                <a:lnTo>
                  <a:pt x="602" y="327"/>
                </a:lnTo>
                <a:lnTo>
                  <a:pt x="608" y="327"/>
                </a:lnTo>
                <a:lnTo>
                  <a:pt x="611" y="327"/>
                </a:lnTo>
                <a:lnTo>
                  <a:pt x="614" y="327"/>
                </a:lnTo>
                <a:lnTo>
                  <a:pt x="620" y="327"/>
                </a:lnTo>
                <a:lnTo>
                  <a:pt x="620" y="330"/>
                </a:lnTo>
                <a:lnTo>
                  <a:pt x="623" y="330"/>
                </a:lnTo>
                <a:lnTo>
                  <a:pt x="626" y="333"/>
                </a:lnTo>
                <a:lnTo>
                  <a:pt x="626" y="336"/>
                </a:lnTo>
                <a:lnTo>
                  <a:pt x="629" y="336"/>
                </a:lnTo>
                <a:lnTo>
                  <a:pt x="629" y="339"/>
                </a:lnTo>
                <a:lnTo>
                  <a:pt x="632" y="339"/>
                </a:lnTo>
                <a:lnTo>
                  <a:pt x="635" y="339"/>
                </a:lnTo>
                <a:lnTo>
                  <a:pt x="638" y="339"/>
                </a:lnTo>
                <a:lnTo>
                  <a:pt x="638" y="336"/>
                </a:lnTo>
                <a:lnTo>
                  <a:pt x="641" y="336"/>
                </a:lnTo>
                <a:lnTo>
                  <a:pt x="641" y="333"/>
                </a:lnTo>
                <a:lnTo>
                  <a:pt x="641" y="330"/>
                </a:lnTo>
                <a:lnTo>
                  <a:pt x="641" y="327"/>
                </a:lnTo>
                <a:lnTo>
                  <a:pt x="638" y="327"/>
                </a:lnTo>
                <a:lnTo>
                  <a:pt x="641" y="327"/>
                </a:lnTo>
                <a:lnTo>
                  <a:pt x="641" y="325"/>
                </a:lnTo>
                <a:lnTo>
                  <a:pt x="638" y="325"/>
                </a:lnTo>
                <a:lnTo>
                  <a:pt x="641" y="322"/>
                </a:lnTo>
                <a:lnTo>
                  <a:pt x="644" y="322"/>
                </a:lnTo>
                <a:lnTo>
                  <a:pt x="659" y="325"/>
                </a:lnTo>
                <a:lnTo>
                  <a:pt x="664" y="325"/>
                </a:lnTo>
                <a:lnTo>
                  <a:pt x="670" y="327"/>
                </a:lnTo>
                <a:lnTo>
                  <a:pt x="679" y="330"/>
                </a:lnTo>
                <a:lnTo>
                  <a:pt x="685" y="333"/>
                </a:lnTo>
                <a:lnTo>
                  <a:pt x="688" y="336"/>
                </a:lnTo>
                <a:lnTo>
                  <a:pt x="691" y="336"/>
                </a:lnTo>
                <a:lnTo>
                  <a:pt x="697" y="339"/>
                </a:lnTo>
                <a:lnTo>
                  <a:pt x="700" y="339"/>
                </a:lnTo>
                <a:lnTo>
                  <a:pt x="697" y="345"/>
                </a:lnTo>
                <a:lnTo>
                  <a:pt x="694" y="345"/>
                </a:lnTo>
                <a:lnTo>
                  <a:pt x="697" y="348"/>
                </a:lnTo>
                <a:lnTo>
                  <a:pt x="700" y="348"/>
                </a:lnTo>
                <a:lnTo>
                  <a:pt x="703" y="351"/>
                </a:lnTo>
                <a:lnTo>
                  <a:pt x="703" y="354"/>
                </a:lnTo>
                <a:lnTo>
                  <a:pt x="703" y="357"/>
                </a:lnTo>
                <a:lnTo>
                  <a:pt x="700" y="360"/>
                </a:lnTo>
                <a:lnTo>
                  <a:pt x="700" y="363"/>
                </a:lnTo>
                <a:lnTo>
                  <a:pt x="706" y="366"/>
                </a:lnTo>
                <a:lnTo>
                  <a:pt x="709" y="366"/>
                </a:lnTo>
                <a:lnTo>
                  <a:pt x="712" y="369"/>
                </a:lnTo>
                <a:lnTo>
                  <a:pt x="712" y="372"/>
                </a:lnTo>
                <a:lnTo>
                  <a:pt x="712" y="378"/>
                </a:lnTo>
                <a:lnTo>
                  <a:pt x="715" y="384"/>
                </a:lnTo>
                <a:lnTo>
                  <a:pt x="715" y="386"/>
                </a:lnTo>
                <a:lnTo>
                  <a:pt x="718" y="389"/>
                </a:lnTo>
                <a:lnTo>
                  <a:pt x="729" y="389"/>
                </a:lnTo>
                <a:lnTo>
                  <a:pt x="732" y="389"/>
                </a:lnTo>
                <a:lnTo>
                  <a:pt x="732" y="392"/>
                </a:lnTo>
                <a:lnTo>
                  <a:pt x="729" y="398"/>
                </a:lnTo>
                <a:lnTo>
                  <a:pt x="726" y="401"/>
                </a:lnTo>
                <a:lnTo>
                  <a:pt x="735" y="404"/>
                </a:lnTo>
                <a:lnTo>
                  <a:pt x="741" y="401"/>
                </a:lnTo>
                <a:lnTo>
                  <a:pt x="744" y="407"/>
                </a:lnTo>
                <a:lnTo>
                  <a:pt x="750" y="407"/>
                </a:lnTo>
                <a:lnTo>
                  <a:pt x="750" y="410"/>
                </a:lnTo>
                <a:lnTo>
                  <a:pt x="750" y="413"/>
                </a:lnTo>
                <a:lnTo>
                  <a:pt x="750" y="416"/>
                </a:lnTo>
                <a:lnTo>
                  <a:pt x="747" y="416"/>
                </a:lnTo>
                <a:lnTo>
                  <a:pt x="744" y="416"/>
                </a:lnTo>
                <a:lnTo>
                  <a:pt x="738" y="416"/>
                </a:lnTo>
                <a:lnTo>
                  <a:pt x="732" y="416"/>
                </a:lnTo>
                <a:lnTo>
                  <a:pt x="726" y="416"/>
                </a:lnTo>
                <a:lnTo>
                  <a:pt x="721" y="416"/>
                </a:lnTo>
                <a:lnTo>
                  <a:pt x="718" y="416"/>
                </a:lnTo>
                <a:lnTo>
                  <a:pt x="715" y="422"/>
                </a:lnTo>
                <a:lnTo>
                  <a:pt x="709" y="425"/>
                </a:lnTo>
                <a:lnTo>
                  <a:pt x="700" y="425"/>
                </a:lnTo>
                <a:lnTo>
                  <a:pt x="700" y="431"/>
                </a:lnTo>
                <a:lnTo>
                  <a:pt x="703" y="437"/>
                </a:lnTo>
                <a:lnTo>
                  <a:pt x="709" y="437"/>
                </a:lnTo>
                <a:lnTo>
                  <a:pt x="715" y="443"/>
                </a:lnTo>
                <a:lnTo>
                  <a:pt x="718" y="443"/>
                </a:lnTo>
                <a:lnTo>
                  <a:pt x="726" y="445"/>
                </a:lnTo>
                <a:lnTo>
                  <a:pt x="729" y="445"/>
                </a:lnTo>
                <a:lnTo>
                  <a:pt x="729" y="451"/>
                </a:lnTo>
                <a:lnTo>
                  <a:pt x="723" y="457"/>
                </a:lnTo>
                <a:lnTo>
                  <a:pt x="721" y="454"/>
                </a:lnTo>
                <a:lnTo>
                  <a:pt x="718" y="460"/>
                </a:lnTo>
                <a:lnTo>
                  <a:pt x="715" y="460"/>
                </a:lnTo>
                <a:lnTo>
                  <a:pt x="712" y="466"/>
                </a:lnTo>
                <a:lnTo>
                  <a:pt x="715" y="466"/>
                </a:lnTo>
                <a:lnTo>
                  <a:pt x="715" y="475"/>
                </a:lnTo>
                <a:lnTo>
                  <a:pt x="715" y="478"/>
                </a:lnTo>
                <a:lnTo>
                  <a:pt x="718" y="478"/>
                </a:lnTo>
                <a:lnTo>
                  <a:pt x="721" y="478"/>
                </a:lnTo>
                <a:lnTo>
                  <a:pt x="721" y="481"/>
                </a:lnTo>
                <a:lnTo>
                  <a:pt x="723" y="481"/>
                </a:lnTo>
                <a:lnTo>
                  <a:pt x="726" y="481"/>
                </a:lnTo>
                <a:lnTo>
                  <a:pt x="726" y="484"/>
                </a:lnTo>
                <a:lnTo>
                  <a:pt x="729" y="487"/>
                </a:lnTo>
                <a:lnTo>
                  <a:pt x="732" y="487"/>
                </a:lnTo>
                <a:lnTo>
                  <a:pt x="735" y="490"/>
                </a:lnTo>
                <a:lnTo>
                  <a:pt x="735" y="493"/>
                </a:lnTo>
                <a:lnTo>
                  <a:pt x="738" y="496"/>
                </a:lnTo>
                <a:lnTo>
                  <a:pt x="744" y="496"/>
                </a:lnTo>
                <a:lnTo>
                  <a:pt x="747" y="496"/>
                </a:lnTo>
                <a:lnTo>
                  <a:pt x="750" y="496"/>
                </a:lnTo>
                <a:lnTo>
                  <a:pt x="753" y="496"/>
                </a:lnTo>
                <a:lnTo>
                  <a:pt x="756" y="496"/>
                </a:lnTo>
                <a:lnTo>
                  <a:pt x="756" y="499"/>
                </a:lnTo>
                <a:lnTo>
                  <a:pt x="759" y="496"/>
                </a:lnTo>
                <a:lnTo>
                  <a:pt x="759" y="499"/>
                </a:lnTo>
                <a:lnTo>
                  <a:pt x="762" y="499"/>
                </a:lnTo>
                <a:lnTo>
                  <a:pt x="762" y="502"/>
                </a:lnTo>
                <a:lnTo>
                  <a:pt x="765" y="499"/>
                </a:lnTo>
                <a:lnTo>
                  <a:pt x="765" y="502"/>
                </a:lnTo>
                <a:lnTo>
                  <a:pt x="768" y="505"/>
                </a:lnTo>
                <a:lnTo>
                  <a:pt x="771" y="507"/>
                </a:lnTo>
                <a:lnTo>
                  <a:pt x="774" y="507"/>
                </a:lnTo>
                <a:lnTo>
                  <a:pt x="774" y="510"/>
                </a:lnTo>
                <a:lnTo>
                  <a:pt x="777" y="510"/>
                </a:lnTo>
                <a:lnTo>
                  <a:pt x="774" y="513"/>
                </a:lnTo>
                <a:lnTo>
                  <a:pt x="774" y="516"/>
                </a:lnTo>
                <a:lnTo>
                  <a:pt x="774" y="519"/>
                </a:lnTo>
                <a:lnTo>
                  <a:pt x="771" y="519"/>
                </a:lnTo>
                <a:lnTo>
                  <a:pt x="768" y="519"/>
                </a:lnTo>
                <a:lnTo>
                  <a:pt x="768" y="522"/>
                </a:lnTo>
                <a:lnTo>
                  <a:pt x="765" y="519"/>
                </a:lnTo>
                <a:lnTo>
                  <a:pt x="762" y="519"/>
                </a:lnTo>
                <a:lnTo>
                  <a:pt x="759" y="519"/>
                </a:lnTo>
                <a:lnTo>
                  <a:pt x="756" y="519"/>
                </a:lnTo>
                <a:lnTo>
                  <a:pt x="753" y="519"/>
                </a:lnTo>
                <a:lnTo>
                  <a:pt x="750" y="516"/>
                </a:lnTo>
                <a:lnTo>
                  <a:pt x="750" y="513"/>
                </a:lnTo>
                <a:lnTo>
                  <a:pt x="747" y="513"/>
                </a:lnTo>
                <a:lnTo>
                  <a:pt x="744" y="516"/>
                </a:lnTo>
                <a:lnTo>
                  <a:pt x="741" y="516"/>
                </a:lnTo>
                <a:lnTo>
                  <a:pt x="741" y="519"/>
                </a:lnTo>
                <a:lnTo>
                  <a:pt x="744" y="522"/>
                </a:lnTo>
                <a:lnTo>
                  <a:pt x="741" y="522"/>
                </a:lnTo>
                <a:lnTo>
                  <a:pt x="741" y="525"/>
                </a:lnTo>
                <a:lnTo>
                  <a:pt x="738" y="525"/>
                </a:lnTo>
                <a:lnTo>
                  <a:pt x="738" y="522"/>
                </a:lnTo>
                <a:lnTo>
                  <a:pt x="735" y="519"/>
                </a:lnTo>
                <a:lnTo>
                  <a:pt x="732" y="519"/>
                </a:lnTo>
                <a:lnTo>
                  <a:pt x="729" y="519"/>
                </a:lnTo>
                <a:lnTo>
                  <a:pt x="726" y="519"/>
                </a:lnTo>
                <a:lnTo>
                  <a:pt x="723" y="519"/>
                </a:lnTo>
                <a:lnTo>
                  <a:pt x="723" y="522"/>
                </a:lnTo>
                <a:lnTo>
                  <a:pt x="721" y="522"/>
                </a:lnTo>
                <a:lnTo>
                  <a:pt x="718" y="522"/>
                </a:lnTo>
                <a:lnTo>
                  <a:pt x="718" y="525"/>
                </a:lnTo>
                <a:lnTo>
                  <a:pt x="715" y="525"/>
                </a:lnTo>
                <a:lnTo>
                  <a:pt x="712" y="528"/>
                </a:lnTo>
                <a:lnTo>
                  <a:pt x="712" y="531"/>
                </a:lnTo>
                <a:lnTo>
                  <a:pt x="709" y="534"/>
                </a:lnTo>
                <a:lnTo>
                  <a:pt x="706" y="537"/>
                </a:lnTo>
                <a:lnTo>
                  <a:pt x="703" y="537"/>
                </a:lnTo>
                <a:lnTo>
                  <a:pt x="703" y="540"/>
                </a:lnTo>
                <a:lnTo>
                  <a:pt x="700" y="543"/>
                </a:lnTo>
                <a:lnTo>
                  <a:pt x="697" y="543"/>
                </a:lnTo>
                <a:lnTo>
                  <a:pt x="694" y="543"/>
                </a:lnTo>
                <a:lnTo>
                  <a:pt x="691" y="543"/>
                </a:lnTo>
                <a:lnTo>
                  <a:pt x="688" y="546"/>
                </a:lnTo>
                <a:lnTo>
                  <a:pt x="682" y="549"/>
                </a:lnTo>
                <a:lnTo>
                  <a:pt x="676" y="552"/>
                </a:lnTo>
                <a:lnTo>
                  <a:pt x="667" y="564"/>
                </a:lnTo>
                <a:lnTo>
                  <a:pt x="659" y="569"/>
                </a:lnTo>
                <a:lnTo>
                  <a:pt x="650" y="575"/>
                </a:lnTo>
                <a:lnTo>
                  <a:pt x="647" y="578"/>
                </a:lnTo>
                <a:lnTo>
                  <a:pt x="647" y="581"/>
                </a:lnTo>
                <a:lnTo>
                  <a:pt x="644" y="590"/>
                </a:lnTo>
                <a:lnTo>
                  <a:pt x="644" y="596"/>
                </a:lnTo>
                <a:lnTo>
                  <a:pt x="644" y="602"/>
                </a:lnTo>
                <a:lnTo>
                  <a:pt x="644" y="611"/>
                </a:lnTo>
                <a:lnTo>
                  <a:pt x="647" y="617"/>
                </a:lnTo>
                <a:lnTo>
                  <a:pt x="650" y="623"/>
                </a:lnTo>
                <a:lnTo>
                  <a:pt x="653" y="626"/>
                </a:lnTo>
                <a:lnTo>
                  <a:pt x="659" y="628"/>
                </a:lnTo>
                <a:lnTo>
                  <a:pt x="661" y="631"/>
                </a:lnTo>
                <a:lnTo>
                  <a:pt x="664" y="634"/>
                </a:lnTo>
                <a:lnTo>
                  <a:pt x="664" y="640"/>
                </a:lnTo>
                <a:lnTo>
                  <a:pt x="667" y="646"/>
                </a:lnTo>
                <a:lnTo>
                  <a:pt x="664" y="655"/>
                </a:lnTo>
                <a:lnTo>
                  <a:pt x="661" y="655"/>
                </a:lnTo>
                <a:lnTo>
                  <a:pt x="656" y="658"/>
                </a:lnTo>
                <a:lnTo>
                  <a:pt x="656" y="661"/>
                </a:lnTo>
                <a:lnTo>
                  <a:pt x="656" y="664"/>
                </a:lnTo>
                <a:lnTo>
                  <a:pt x="656" y="673"/>
                </a:lnTo>
                <a:lnTo>
                  <a:pt x="653" y="682"/>
                </a:lnTo>
                <a:lnTo>
                  <a:pt x="650" y="690"/>
                </a:lnTo>
                <a:lnTo>
                  <a:pt x="650" y="696"/>
                </a:lnTo>
                <a:lnTo>
                  <a:pt x="647" y="699"/>
                </a:lnTo>
                <a:lnTo>
                  <a:pt x="644" y="708"/>
                </a:lnTo>
                <a:lnTo>
                  <a:pt x="635" y="720"/>
                </a:lnTo>
                <a:lnTo>
                  <a:pt x="623" y="729"/>
                </a:lnTo>
                <a:lnTo>
                  <a:pt x="611" y="735"/>
                </a:lnTo>
                <a:lnTo>
                  <a:pt x="602" y="735"/>
                </a:lnTo>
                <a:lnTo>
                  <a:pt x="597" y="732"/>
                </a:lnTo>
                <a:lnTo>
                  <a:pt x="591" y="726"/>
                </a:lnTo>
                <a:lnTo>
                  <a:pt x="588" y="726"/>
                </a:lnTo>
                <a:lnTo>
                  <a:pt x="588" y="717"/>
                </a:lnTo>
                <a:lnTo>
                  <a:pt x="585" y="714"/>
                </a:lnTo>
                <a:lnTo>
                  <a:pt x="582" y="711"/>
                </a:lnTo>
                <a:lnTo>
                  <a:pt x="576" y="708"/>
                </a:lnTo>
                <a:lnTo>
                  <a:pt x="579" y="705"/>
                </a:lnTo>
                <a:lnTo>
                  <a:pt x="582" y="696"/>
                </a:lnTo>
                <a:lnTo>
                  <a:pt x="585" y="687"/>
                </a:lnTo>
                <a:lnTo>
                  <a:pt x="585" y="679"/>
                </a:lnTo>
                <a:lnTo>
                  <a:pt x="579" y="676"/>
                </a:lnTo>
                <a:lnTo>
                  <a:pt x="579" y="670"/>
                </a:lnTo>
                <a:lnTo>
                  <a:pt x="579" y="661"/>
                </a:lnTo>
                <a:lnTo>
                  <a:pt x="585" y="658"/>
                </a:lnTo>
                <a:lnTo>
                  <a:pt x="588" y="655"/>
                </a:lnTo>
                <a:lnTo>
                  <a:pt x="585" y="652"/>
                </a:lnTo>
                <a:lnTo>
                  <a:pt x="585" y="649"/>
                </a:lnTo>
                <a:lnTo>
                  <a:pt x="579" y="643"/>
                </a:lnTo>
                <a:lnTo>
                  <a:pt x="570" y="640"/>
                </a:lnTo>
                <a:lnTo>
                  <a:pt x="561" y="643"/>
                </a:lnTo>
                <a:lnTo>
                  <a:pt x="558" y="643"/>
                </a:lnTo>
                <a:lnTo>
                  <a:pt x="546" y="643"/>
                </a:lnTo>
                <a:lnTo>
                  <a:pt x="546" y="652"/>
                </a:lnTo>
                <a:lnTo>
                  <a:pt x="543" y="652"/>
                </a:lnTo>
                <a:lnTo>
                  <a:pt x="535" y="649"/>
                </a:lnTo>
                <a:lnTo>
                  <a:pt x="535" y="646"/>
                </a:lnTo>
                <a:lnTo>
                  <a:pt x="538" y="643"/>
                </a:lnTo>
                <a:lnTo>
                  <a:pt x="535" y="643"/>
                </a:lnTo>
                <a:lnTo>
                  <a:pt x="529" y="643"/>
                </a:lnTo>
                <a:lnTo>
                  <a:pt x="529" y="640"/>
                </a:lnTo>
                <a:lnTo>
                  <a:pt x="529" y="634"/>
                </a:lnTo>
                <a:lnTo>
                  <a:pt x="526" y="631"/>
                </a:lnTo>
                <a:lnTo>
                  <a:pt x="520" y="631"/>
                </a:lnTo>
                <a:lnTo>
                  <a:pt x="517" y="631"/>
                </a:lnTo>
                <a:lnTo>
                  <a:pt x="508" y="626"/>
                </a:lnTo>
                <a:lnTo>
                  <a:pt x="505" y="626"/>
                </a:lnTo>
                <a:lnTo>
                  <a:pt x="496" y="623"/>
                </a:lnTo>
                <a:lnTo>
                  <a:pt x="493" y="617"/>
                </a:lnTo>
                <a:lnTo>
                  <a:pt x="493" y="611"/>
                </a:lnTo>
                <a:lnTo>
                  <a:pt x="487" y="608"/>
                </a:lnTo>
                <a:lnTo>
                  <a:pt x="484" y="605"/>
                </a:lnTo>
                <a:lnTo>
                  <a:pt x="476" y="605"/>
                </a:lnTo>
                <a:lnTo>
                  <a:pt x="473" y="602"/>
                </a:lnTo>
                <a:lnTo>
                  <a:pt x="470" y="602"/>
                </a:lnTo>
                <a:lnTo>
                  <a:pt x="464" y="599"/>
                </a:lnTo>
                <a:lnTo>
                  <a:pt x="461" y="593"/>
                </a:lnTo>
                <a:lnTo>
                  <a:pt x="461" y="590"/>
                </a:lnTo>
                <a:lnTo>
                  <a:pt x="458" y="587"/>
                </a:lnTo>
                <a:lnTo>
                  <a:pt x="452" y="587"/>
                </a:lnTo>
                <a:lnTo>
                  <a:pt x="449" y="587"/>
                </a:lnTo>
                <a:lnTo>
                  <a:pt x="446" y="590"/>
                </a:lnTo>
                <a:lnTo>
                  <a:pt x="446" y="596"/>
                </a:lnTo>
                <a:lnTo>
                  <a:pt x="449" y="596"/>
                </a:lnTo>
                <a:lnTo>
                  <a:pt x="446" y="599"/>
                </a:lnTo>
                <a:lnTo>
                  <a:pt x="440" y="599"/>
                </a:lnTo>
                <a:lnTo>
                  <a:pt x="437" y="593"/>
                </a:lnTo>
                <a:lnTo>
                  <a:pt x="434" y="590"/>
                </a:lnTo>
                <a:lnTo>
                  <a:pt x="428" y="590"/>
                </a:lnTo>
                <a:lnTo>
                  <a:pt x="425" y="593"/>
                </a:lnTo>
                <a:lnTo>
                  <a:pt x="422" y="596"/>
                </a:lnTo>
                <a:lnTo>
                  <a:pt x="419" y="602"/>
                </a:lnTo>
                <a:lnTo>
                  <a:pt x="419" y="608"/>
                </a:lnTo>
                <a:lnTo>
                  <a:pt x="417" y="617"/>
                </a:lnTo>
                <a:lnTo>
                  <a:pt x="414" y="617"/>
                </a:lnTo>
                <a:lnTo>
                  <a:pt x="408" y="617"/>
                </a:lnTo>
                <a:lnTo>
                  <a:pt x="402" y="614"/>
                </a:lnTo>
                <a:lnTo>
                  <a:pt x="396" y="614"/>
                </a:lnTo>
                <a:lnTo>
                  <a:pt x="390" y="614"/>
                </a:lnTo>
                <a:lnTo>
                  <a:pt x="387" y="617"/>
                </a:lnTo>
                <a:lnTo>
                  <a:pt x="378" y="617"/>
                </a:lnTo>
                <a:lnTo>
                  <a:pt x="375" y="617"/>
                </a:lnTo>
                <a:lnTo>
                  <a:pt x="375" y="614"/>
                </a:lnTo>
                <a:lnTo>
                  <a:pt x="381" y="608"/>
                </a:lnTo>
                <a:lnTo>
                  <a:pt x="381" y="602"/>
                </a:lnTo>
                <a:lnTo>
                  <a:pt x="384" y="596"/>
                </a:lnTo>
                <a:lnTo>
                  <a:pt x="387" y="590"/>
                </a:lnTo>
                <a:lnTo>
                  <a:pt x="384" y="587"/>
                </a:lnTo>
                <a:lnTo>
                  <a:pt x="381" y="587"/>
                </a:lnTo>
                <a:lnTo>
                  <a:pt x="378" y="593"/>
                </a:lnTo>
                <a:lnTo>
                  <a:pt x="375" y="593"/>
                </a:lnTo>
                <a:lnTo>
                  <a:pt x="372" y="593"/>
                </a:lnTo>
                <a:lnTo>
                  <a:pt x="366" y="596"/>
                </a:lnTo>
                <a:lnTo>
                  <a:pt x="369" y="599"/>
                </a:lnTo>
                <a:lnTo>
                  <a:pt x="369" y="602"/>
                </a:lnTo>
                <a:lnTo>
                  <a:pt x="363" y="602"/>
                </a:lnTo>
                <a:lnTo>
                  <a:pt x="360" y="599"/>
                </a:lnTo>
                <a:lnTo>
                  <a:pt x="355" y="596"/>
                </a:lnTo>
                <a:lnTo>
                  <a:pt x="352" y="599"/>
                </a:lnTo>
                <a:lnTo>
                  <a:pt x="349" y="599"/>
                </a:lnTo>
                <a:lnTo>
                  <a:pt x="343" y="596"/>
                </a:lnTo>
                <a:lnTo>
                  <a:pt x="343" y="602"/>
                </a:lnTo>
                <a:lnTo>
                  <a:pt x="346" y="605"/>
                </a:lnTo>
                <a:lnTo>
                  <a:pt x="343" y="608"/>
                </a:lnTo>
                <a:lnTo>
                  <a:pt x="337" y="608"/>
                </a:lnTo>
                <a:lnTo>
                  <a:pt x="337" y="605"/>
                </a:lnTo>
                <a:lnTo>
                  <a:pt x="337" y="602"/>
                </a:lnTo>
                <a:lnTo>
                  <a:pt x="337" y="599"/>
                </a:lnTo>
                <a:lnTo>
                  <a:pt x="334" y="599"/>
                </a:lnTo>
                <a:lnTo>
                  <a:pt x="331" y="602"/>
                </a:lnTo>
                <a:lnTo>
                  <a:pt x="328" y="605"/>
                </a:lnTo>
                <a:lnTo>
                  <a:pt x="322" y="605"/>
                </a:lnTo>
                <a:lnTo>
                  <a:pt x="319" y="605"/>
                </a:lnTo>
                <a:lnTo>
                  <a:pt x="319" y="602"/>
                </a:lnTo>
                <a:lnTo>
                  <a:pt x="322" y="599"/>
                </a:lnTo>
                <a:lnTo>
                  <a:pt x="328" y="599"/>
                </a:lnTo>
                <a:lnTo>
                  <a:pt x="331" y="593"/>
                </a:lnTo>
                <a:lnTo>
                  <a:pt x="328" y="587"/>
                </a:lnTo>
                <a:lnTo>
                  <a:pt x="334" y="587"/>
                </a:lnTo>
                <a:lnTo>
                  <a:pt x="331" y="581"/>
                </a:lnTo>
                <a:lnTo>
                  <a:pt x="325" y="575"/>
                </a:lnTo>
                <a:lnTo>
                  <a:pt x="322" y="569"/>
                </a:lnTo>
                <a:lnTo>
                  <a:pt x="322" y="566"/>
                </a:lnTo>
                <a:lnTo>
                  <a:pt x="322" y="561"/>
                </a:lnTo>
                <a:lnTo>
                  <a:pt x="313" y="561"/>
                </a:lnTo>
                <a:lnTo>
                  <a:pt x="307" y="564"/>
                </a:lnTo>
                <a:lnTo>
                  <a:pt x="298" y="566"/>
                </a:lnTo>
                <a:lnTo>
                  <a:pt x="296" y="566"/>
                </a:lnTo>
                <a:lnTo>
                  <a:pt x="296" y="572"/>
                </a:lnTo>
                <a:lnTo>
                  <a:pt x="290" y="575"/>
                </a:lnTo>
                <a:lnTo>
                  <a:pt x="278" y="581"/>
                </a:lnTo>
                <a:lnTo>
                  <a:pt x="275" y="581"/>
                </a:lnTo>
                <a:lnTo>
                  <a:pt x="272" y="587"/>
                </a:lnTo>
                <a:lnTo>
                  <a:pt x="272" y="590"/>
                </a:lnTo>
                <a:lnTo>
                  <a:pt x="272" y="596"/>
                </a:lnTo>
                <a:lnTo>
                  <a:pt x="266" y="596"/>
                </a:lnTo>
                <a:lnTo>
                  <a:pt x="260" y="590"/>
                </a:lnTo>
                <a:lnTo>
                  <a:pt x="251" y="593"/>
                </a:lnTo>
                <a:lnTo>
                  <a:pt x="245" y="590"/>
                </a:lnTo>
                <a:lnTo>
                  <a:pt x="239" y="593"/>
                </a:lnTo>
                <a:lnTo>
                  <a:pt x="237" y="596"/>
                </a:lnTo>
                <a:lnTo>
                  <a:pt x="231" y="596"/>
                </a:lnTo>
                <a:lnTo>
                  <a:pt x="228" y="593"/>
                </a:lnTo>
                <a:lnTo>
                  <a:pt x="225" y="587"/>
                </a:lnTo>
                <a:lnTo>
                  <a:pt x="231" y="584"/>
                </a:lnTo>
                <a:lnTo>
                  <a:pt x="237" y="578"/>
                </a:lnTo>
                <a:lnTo>
                  <a:pt x="234" y="575"/>
                </a:lnTo>
                <a:lnTo>
                  <a:pt x="225" y="578"/>
                </a:lnTo>
                <a:lnTo>
                  <a:pt x="222" y="575"/>
                </a:lnTo>
                <a:lnTo>
                  <a:pt x="213" y="572"/>
                </a:lnTo>
                <a:lnTo>
                  <a:pt x="210" y="572"/>
                </a:lnTo>
                <a:lnTo>
                  <a:pt x="210" y="578"/>
                </a:lnTo>
                <a:lnTo>
                  <a:pt x="213" y="584"/>
                </a:lnTo>
                <a:lnTo>
                  <a:pt x="216" y="587"/>
                </a:lnTo>
                <a:lnTo>
                  <a:pt x="213" y="593"/>
                </a:lnTo>
                <a:lnTo>
                  <a:pt x="207" y="593"/>
                </a:lnTo>
                <a:lnTo>
                  <a:pt x="204" y="593"/>
                </a:lnTo>
                <a:lnTo>
                  <a:pt x="198" y="593"/>
                </a:lnTo>
                <a:lnTo>
                  <a:pt x="195" y="590"/>
                </a:lnTo>
                <a:lnTo>
                  <a:pt x="192" y="590"/>
                </a:lnTo>
                <a:lnTo>
                  <a:pt x="186" y="587"/>
                </a:lnTo>
                <a:lnTo>
                  <a:pt x="189" y="584"/>
                </a:lnTo>
                <a:lnTo>
                  <a:pt x="189" y="581"/>
                </a:lnTo>
                <a:lnTo>
                  <a:pt x="183" y="578"/>
                </a:lnTo>
                <a:lnTo>
                  <a:pt x="180" y="584"/>
                </a:lnTo>
                <a:lnTo>
                  <a:pt x="175" y="584"/>
                </a:lnTo>
                <a:lnTo>
                  <a:pt x="169" y="587"/>
                </a:lnTo>
                <a:lnTo>
                  <a:pt x="169" y="584"/>
                </a:lnTo>
                <a:lnTo>
                  <a:pt x="172" y="578"/>
                </a:lnTo>
                <a:lnTo>
                  <a:pt x="177" y="575"/>
                </a:lnTo>
                <a:lnTo>
                  <a:pt x="177" y="572"/>
                </a:lnTo>
                <a:lnTo>
                  <a:pt x="175" y="569"/>
                </a:lnTo>
                <a:lnTo>
                  <a:pt x="172" y="569"/>
                </a:lnTo>
                <a:lnTo>
                  <a:pt x="166" y="578"/>
                </a:lnTo>
                <a:lnTo>
                  <a:pt x="163" y="578"/>
                </a:lnTo>
                <a:lnTo>
                  <a:pt x="163" y="575"/>
                </a:lnTo>
                <a:lnTo>
                  <a:pt x="166" y="569"/>
                </a:lnTo>
                <a:lnTo>
                  <a:pt x="169" y="564"/>
                </a:lnTo>
                <a:lnTo>
                  <a:pt x="175" y="564"/>
                </a:lnTo>
                <a:lnTo>
                  <a:pt x="177" y="566"/>
                </a:lnTo>
                <a:lnTo>
                  <a:pt x="180" y="564"/>
                </a:lnTo>
                <a:lnTo>
                  <a:pt x="177" y="558"/>
                </a:lnTo>
                <a:lnTo>
                  <a:pt x="175" y="555"/>
                </a:lnTo>
                <a:lnTo>
                  <a:pt x="177" y="552"/>
                </a:lnTo>
                <a:lnTo>
                  <a:pt x="175" y="549"/>
                </a:lnTo>
                <a:lnTo>
                  <a:pt x="175" y="543"/>
                </a:lnTo>
                <a:lnTo>
                  <a:pt x="172" y="543"/>
                </a:lnTo>
                <a:lnTo>
                  <a:pt x="169" y="549"/>
                </a:lnTo>
                <a:lnTo>
                  <a:pt x="166" y="555"/>
                </a:lnTo>
                <a:lnTo>
                  <a:pt x="163" y="555"/>
                </a:lnTo>
                <a:lnTo>
                  <a:pt x="157" y="555"/>
                </a:lnTo>
                <a:lnTo>
                  <a:pt x="157" y="558"/>
                </a:lnTo>
                <a:lnTo>
                  <a:pt x="157" y="564"/>
                </a:lnTo>
                <a:lnTo>
                  <a:pt x="157" y="566"/>
                </a:lnTo>
                <a:lnTo>
                  <a:pt x="151" y="566"/>
                </a:lnTo>
                <a:lnTo>
                  <a:pt x="148" y="564"/>
                </a:lnTo>
                <a:lnTo>
                  <a:pt x="142" y="561"/>
                </a:lnTo>
                <a:lnTo>
                  <a:pt x="139" y="561"/>
                </a:lnTo>
                <a:lnTo>
                  <a:pt x="133" y="566"/>
                </a:lnTo>
                <a:lnTo>
                  <a:pt x="133" y="572"/>
                </a:lnTo>
                <a:lnTo>
                  <a:pt x="136" y="578"/>
                </a:lnTo>
                <a:lnTo>
                  <a:pt x="139" y="584"/>
                </a:lnTo>
                <a:lnTo>
                  <a:pt x="142" y="590"/>
                </a:lnTo>
                <a:lnTo>
                  <a:pt x="145" y="596"/>
                </a:lnTo>
                <a:lnTo>
                  <a:pt x="148" y="602"/>
                </a:lnTo>
                <a:lnTo>
                  <a:pt x="151" y="611"/>
                </a:lnTo>
                <a:lnTo>
                  <a:pt x="154" y="620"/>
                </a:lnTo>
                <a:lnTo>
                  <a:pt x="160" y="628"/>
                </a:lnTo>
                <a:lnTo>
                  <a:pt x="160" y="637"/>
                </a:lnTo>
                <a:lnTo>
                  <a:pt x="157" y="643"/>
                </a:lnTo>
                <a:lnTo>
                  <a:pt x="154" y="649"/>
                </a:lnTo>
                <a:lnTo>
                  <a:pt x="151" y="652"/>
                </a:lnTo>
                <a:lnTo>
                  <a:pt x="157" y="655"/>
                </a:lnTo>
                <a:lnTo>
                  <a:pt x="163" y="649"/>
                </a:lnTo>
                <a:lnTo>
                  <a:pt x="166" y="646"/>
                </a:lnTo>
                <a:lnTo>
                  <a:pt x="172" y="649"/>
                </a:lnTo>
                <a:lnTo>
                  <a:pt x="172" y="652"/>
                </a:lnTo>
                <a:lnTo>
                  <a:pt x="175" y="655"/>
                </a:lnTo>
                <a:lnTo>
                  <a:pt x="177" y="658"/>
                </a:lnTo>
                <a:lnTo>
                  <a:pt x="175" y="661"/>
                </a:lnTo>
                <a:lnTo>
                  <a:pt x="172" y="667"/>
                </a:lnTo>
                <a:lnTo>
                  <a:pt x="175" y="670"/>
                </a:lnTo>
                <a:lnTo>
                  <a:pt x="177" y="673"/>
                </a:lnTo>
                <a:lnTo>
                  <a:pt x="177" y="676"/>
                </a:lnTo>
                <a:lnTo>
                  <a:pt x="175" y="682"/>
                </a:lnTo>
                <a:lnTo>
                  <a:pt x="172" y="687"/>
                </a:lnTo>
                <a:lnTo>
                  <a:pt x="169" y="690"/>
                </a:lnTo>
                <a:lnTo>
                  <a:pt x="166" y="693"/>
                </a:lnTo>
                <a:lnTo>
                  <a:pt x="160" y="696"/>
                </a:lnTo>
                <a:lnTo>
                  <a:pt x="157" y="696"/>
                </a:lnTo>
                <a:lnTo>
                  <a:pt x="154" y="693"/>
                </a:lnTo>
                <a:lnTo>
                  <a:pt x="148" y="693"/>
                </a:lnTo>
                <a:lnTo>
                  <a:pt x="142" y="690"/>
                </a:lnTo>
                <a:lnTo>
                  <a:pt x="139" y="685"/>
                </a:lnTo>
                <a:lnTo>
                  <a:pt x="136" y="679"/>
                </a:lnTo>
                <a:lnTo>
                  <a:pt x="133" y="679"/>
                </a:lnTo>
                <a:lnTo>
                  <a:pt x="124" y="682"/>
                </a:lnTo>
                <a:lnTo>
                  <a:pt x="116" y="685"/>
                </a:lnTo>
                <a:lnTo>
                  <a:pt x="110" y="682"/>
                </a:lnTo>
                <a:lnTo>
                  <a:pt x="113" y="676"/>
                </a:lnTo>
                <a:lnTo>
                  <a:pt x="113" y="673"/>
                </a:lnTo>
                <a:lnTo>
                  <a:pt x="101" y="667"/>
                </a:lnTo>
                <a:lnTo>
                  <a:pt x="104" y="664"/>
                </a:lnTo>
                <a:lnTo>
                  <a:pt x="101" y="661"/>
                </a:lnTo>
                <a:lnTo>
                  <a:pt x="101" y="658"/>
                </a:lnTo>
                <a:lnTo>
                  <a:pt x="98" y="658"/>
                </a:lnTo>
                <a:lnTo>
                  <a:pt x="98" y="655"/>
                </a:lnTo>
                <a:lnTo>
                  <a:pt x="101" y="655"/>
                </a:lnTo>
                <a:lnTo>
                  <a:pt x="104" y="655"/>
                </a:lnTo>
                <a:lnTo>
                  <a:pt x="104" y="652"/>
                </a:lnTo>
                <a:lnTo>
                  <a:pt x="104" y="646"/>
                </a:lnTo>
                <a:lnTo>
                  <a:pt x="104" y="643"/>
                </a:lnTo>
                <a:lnTo>
                  <a:pt x="104" y="640"/>
                </a:lnTo>
                <a:lnTo>
                  <a:pt x="104" y="637"/>
                </a:lnTo>
                <a:lnTo>
                  <a:pt x="101" y="637"/>
                </a:lnTo>
                <a:lnTo>
                  <a:pt x="101" y="634"/>
                </a:lnTo>
                <a:lnTo>
                  <a:pt x="98" y="631"/>
                </a:lnTo>
                <a:lnTo>
                  <a:pt x="101" y="631"/>
                </a:lnTo>
                <a:lnTo>
                  <a:pt x="98" y="626"/>
                </a:lnTo>
                <a:lnTo>
                  <a:pt x="98" y="623"/>
                </a:lnTo>
                <a:lnTo>
                  <a:pt x="95" y="623"/>
                </a:lnTo>
                <a:lnTo>
                  <a:pt x="95" y="620"/>
                </a:lnTo>
                <a:lnTo>
                  <a:pt x="95" y="617"/>
                </a:lnTo>
                <a:lnTo>
                  <a:pt x="98" y="614"/>
                </a:lnTo>
                <a:lnTo>
                  <a:pt x="101" y="614"/>
                </a:lnTo>
                <a:lnTo>
                  <a:pt x="101" y="611"/>
                </a:lnTo>
                <a:lnTo>
                  <a:pt x="104" y="611"/>
                </a:lnTo>
                <a:lnTo>
                  <a:pt x="107" y="608"/>
                </a:lnTo>
                <a:lnTo>
                  <a:pt x="110" y="608"/>
                </a:lnTo>
                <a:lnTo>
                  <a:pt x="110" y="605"/>
                </a:lnTo>
                <a:lnTo>
                  <a:pt x="113" y="602"/>
                </a:lnTo>
                <a:lnTo>
                  <a:pt x="113" y="599"/>
                </a:lnTo>
                <a:lnTo>
                  <a:pt x="113" y="593"/>
                </a:lnTo>
                <a:lnTo>
                  <a:pt x="116" y="593"/>
                </a:lnTo>
                <a:lnTo>
                  <a:pt x="118" y="590"/>
                </a:lnTo>
                <a:lnTo>
                  <a:pt x="121" y="590"/>
                </a:lnTo>
                <a:lnTo>
                  <a:pt x="124" y="590"/>
                </a:lnTo>
                <a:lnTo>
                  <a:pt x="121" y="587"/>
                </a:lnTo>
                <a:lnTo>
                  <a:pt x="121" y="584"/>
                </a:lnTo>
                <a:lnTo>
                  <a:pt x="121" y="581"/>
                </a:lnTo>
                <a:lnTo>
                  <a:pt x="118" y="578"/>
                </a:lnTo>
                <a:lnTo>
                  <a:pt x="116" y="572"/>
                </a:lnTo>
                <a:lnTo>
                  <a:pt x="113" y="572"/>
                </a:lnTo>
                <a:lnTo>
                  <a:pt x="110" y="564"/>
                </a:lnTo>
                <a:lnTo>
                  <a:pt x="113" y="561"/>
                </a:lnTo>
                <a:lnTo>
                  <a:pt x="118" y="558"/>
                </a:lnTo>
                <a:lnTo>
                  <a:pt x="118" y="555"/>
                </a:lnTo>
                <a:lnTo>
                  <a:pt x="121" y="549"/>
                </a:lnTo>
                <a:lnTo>
                  <a:pt x="124" y="546"/>
                </a:lnTo>
                <a:lnTo>
                  <a:pt x="127" y="543"/>
                </a:lnTo>
                <a:lnTo>
                  <a:pt x="130" y="540"/>
                </a:lnTo>
                <a:lnTo>
                  <a:pt x="136" y="540"/>
                </a:lnTo>
                <a:lnTo>
                  <a:pt x="139" y="540"/>
                </a:lnTo>
                <a:lnTo>
                  <a:pt x="145" y="537"/>
                </a:lnTo>
                <a:lnTo>
                  <a:pt x="151" y="540"/>
                </a:lnTo>
                <a:lnTo>
                  <a:pt x="154" y="540"/>
                </a:lnTo>
                <a:lnTo>
                  <a:pt x="157" y="537"/>
                </a:lnTo>
                <a:lnTo>
                  <a:pt x="160" y="534"/>
                </a:lnTo>
                <a:lnTo>
                  <a:pt x="163" y="531"/>
                </a:lnTo>
                <a:lnTo>
                  <a:pt x="160" y="525"/>
                </a:lnTo>
                <a:lnTo>
                  <a:pt x="160" y="519"/>
                </a:lnTo>
                <a:lnTo>
                  <a:pt x="163" y="516"/>
                </a:lnTo>
                <a:lnTo>
                  <a:pt x="166" y="513"/>
                </a:lnTo>
                <a:lnTo>
                  <a:pt x="169" y="513"/>
                </a:lnTo>
                <a:lnTo>
                  <a:pt x="169" y="510"/>
                </a:lnTo>
                <a:lnTo>
                  <a:pt x="172" y="505"/>
                </a:lnTo>
                <a:lnTo>
                  <a:pt x="175" y="502"/>
                </a:lnTo>
                <a:lnTo>
                  <a:pt x="175" y="499"/>
                </a:lnTo>
                <a:lnTo>
                  <a:pt x="177" y="496"/>
                </a:lnTo>
                <a:lnTo>
                  <a:pt x="180" y="493"/>
                </a:lnTo>
                <a:lnTo>
                  <a:pt x="183" y="487"/>
                </a:lnTo>
                <a:lnTo>
                  <a:pt x="180" y="484"/>
                </a:lnTo>
                <a:lnTo>
                  <a:pt x="180" y="481"/>
                </a:lnTo>
                <a:lnTo>
                  <a:pt x="183" y="478"/>
                </a:lnTo>
                <a:lnTo>
                  <a:pt x="183" y="472"/>
                </a:lnTo>
                <a:lnTo>
                  <a:pt x="186" y="469"/>
                </a:lnTo>
                <a:lnTo>
                  <a:pt x="189" y="463"/>
                </a:lnTo>
                <a:lnTo>
                  <a:pt x="192" y="457"/>
                </a:lnTo>
                <a:lnTo>
                  <a:pt x="195" y="457"/>
                </a:lnTo>
                <a:lnTo>
                  <a:pt x="198" y="451"/>
                </a:lnTo>
                <a:lnTo>
                  <a:pt x="198" y="448"/>
                </a:lnTo>
                <a:lnTo>
                  <a:pt x="198" y="443"/>
                </a:lnTo>
                <a:lnTo>
                  <a:pt x="195" y="443"/>
                </a:lnTo>
                <a:lnTo>
                  <a:pt x="192" y="434"/>
                </a:lnTo>
                <a:lnTo>
                  <a:pt x="186" y="431"/>
                </a:lnTo>
                <a:lnTo>
                  <a:pt x="186" y="425"/>
                </a:lnTo>
                <a:lnTo>
                  <a:pt x="186" y="422"/>
                </a:lnTo>
                <a:lnTo>
                  <a:pt x="183" y="419"/>
                </a:lnTo>
                <a:lnTo>
                  <a:pt x="186" y="419"/>
                </a:lnTo>
                <a:lnTo>
                  <a:pt x="186" y="416"/>
                </a:lnTo>
                <a:lnTo>
                  <a:pt x="183" y="416"/>
                </a:lnTo>
                <a:lnTo>
                  <a:pt x="180" y="419"/>
                </a:lnTo>
                <a:lnTo>
                  <a:pt x="177" y="419"/>
                </a:lnTo>
                <a:lnTo>
                  <a:pt x="177" y="416"/>
                </a:lnTo>
                <a:lnTo>
                  <a:pt x="180" y="416"/>
                </a:lnTo>
                <a:lnTo>
                  <a:pt x="180" y="413"/>
                </a:lnTo>
                <a:lnTo>
                  <a:pt x="177" y="413"/>
                </a:lnTo>
                <a:lnTo>
                  <a:pt x="175" y="413"/>
                </a:lnTo>
                <a:lnTo>
                  <a:pt x="172" y="413"/>
                </a:lnTo>
                <a:lnTo>
                  <a:pt x="169" y="413"/>
                </a:lnTo>
                <a:lnTo>
                  <a:pt x="169" y="410"/>
                </a:lnTo>
                <a:lnTo>
                  <a:pt x="166" y="407"/>
                </a:lnTo>
                <a:lnTo>
                  <a:pt x="163" y="407"/>
                </a:lnTo>
                <a:lnTo>
                  <a:pt x="160" y="407"/>
                </a:lnTo>
                <a:lnTo>
                  <a:pt x="160" y="404"/>
                </a:lnTo>
                <a:lnTo>
                  <a:pt x="157" y="404"/>
                </a:lnTo>
                <a:lnTo>
                  <a:pt x="157" y="401"/>
                </a:lnTo>
                <a:lnTo>
                  <a:pt x="154" y="404"/>
                </a:lnTo>
                <a:lnTo>
                  <a:pt x="151" y="404"/>
                </a:lnTo>
                <a:lnTo>
                  <a:pt x="151" y="407"/>
                </a:lnTo>
                <a:lnTo>
                  <a:pt x="148" y="407"/>
                </a:lnTo>
                <a:lnTo>
                  <a:pt x="148" y="404"/>
                </a:lnTo>
                <a:lnTo>
                  <a:pt x="145" y="404"/>
                </a:lnTo>
                <a:lnTo>
                  <a:pt x="145" y="407"/>
                </a:lnTo>
                <a:lnTo>
                  <a:pt x="142" y="407"/>
                </a:lnTo>
                <a:lnTo>
                  <a:pt x="139" y="407"/>
                </a:lnTo>
                <a:lnTo>
                  <a:pt x="136" y="404"/>
                </a:lnTo>
                <a:lnTo>
                  <a:pt x="133" y="404"/>
                </a:lnTo>
                <a:lnTo>
                  <a:pt x="130" y="404"/>
                </a:lnTo>
                <a:lnTo>
                  <a:pt x="127" y="401"/>
                </a:lnTo>
                <a:lnTo>
                  <a:pt x="127" y="398"/>
                </a:lnTo>
                <a:lnTo>
                  <a:pt x="124" y="398"/>
                </a:lnTo>
                <a:lnTo>
                  <a:pt x="121" y="398"/>
                </a:lnTo>
                <a:lnTo>
                  <a:pt x="121" y="392"/>
                </a:lnTo>
                <a:lnTo>
                  <a:pt x="118" y="392"/>
                </a:lnTo>
                <a:lnTo>
                  <a:pt x="116" y="395"/>
                </a:lnTo>
                <a:lnTo>
                  <a:pt x="116" y="392"/>
                </a:lnTo>
                <a:lnTo>
                  <a:pt x="113" y="395"/>
                </a:lnTo>
                <a:lnTo>
                  <a:pt x="110" y="395"/>
                </a:lnTo>
                <a:lnTo>
                  <a:pt x="110" y="398"/>
                </a:lnTo>
                <a:lnTo>
                  <a:pt x="107" y="398"/>
                </a:lnTo>
                <a:lnTo>
                  <a:pt x="104" y="395"/>
                </a:lnTo>
                <a:lnTo>
                  <a:pt x="107" y="392"/>
                </a:lnTo>
                <a:lnTo>
                  <a:pt x="110" y="392"/>
                </a:lnTo>
                <a:lnTo>
                  <a:pt x="113" y="389"/>
                </a:lnTo>
                <a:lnTo>
                  <a:pt x="110" y="386"/>
                </a:lnTo>
                <a:lnTo>
                  <a:pt x="104" y="384"/>
                </a:lnTo>
                <a:lnTo>
                  <a:pt x="101" y="384"/>
                </a:lnTo>
                <a:lnTo>
                  <a:pt x="98" y="386"/>
                </a:lnTo>
                <a:lnTo>
                  <a:pt x="92" y="389"/>
                </a:lnTo>
                <a:lnTo>
                  <a:pt x="89" y="392"/>
                </a:lnTo>
                <a:lnTo>
                  <a:pt x="86" y="389"/>
                </a:lnTo>
                <a:lnTo>
                  <a:pt x="80" y="389"/>
                </a:lnTo>
                <a:lnTo>
                  <a:pt x="77" y="389"/>
                </a:lnTo>
                <a:lnTo>
                  <a:pt x="68" y="386"/>
                </a:lnTo>
                <a:lnTo>
                  <a:pt x="62" y="386"/>
                </a:lnTo>
                <a:lnTo>
                  <a:pt x="57" y="389"/>
                </a:lnTo>
                <a:lnTo>
                  <a:pt x="45" y="395"/>
                </a:lnTo>
                <a:lnTo>
                  <a:pt x="39" y="395"/>
                </a:lnTo>
                <a:lnTo>
                  <a:pt x="33" y="398"/>
                </a:lnTo>
                <a:lnTo>
                  <a:pt x="30" y="401"/>
                </a:lnTo>
                <a:lnTo>
                  <a:pt x="27" y="401"/>
                </a:lnTo>
                <a:lnTo>
                  <a:pt x="24" y="401"/>
                </a:lnTo>
                <a:lnTo>
                  <a:pt x="24" y="395"/>
                </a:lnTo>
                <a:lnTo>
                  <a:pt x="27" y="392"/>
                </a:lnTo>
                <a:lnTo>
                  <a:pt x="30" y="389"/>
                </a:lnTo>
                <a:lnTo>
                  <a:pt x="36" y="386"/>
                </a:lnTo>
                <a:lnTo>
                  <a:pt x="42" y="384"/>
                </a:lnTo>
                <a:lnTo>
                  <a:pt x="48" y="381"/>
                </a:lnTo>
                <a:lnTo>
                  <a:pt x="51" y="381"/>
                </a:lnTo>
                <a:lnTo>
                  <a:pt x="57" y="378"/>
                </a:lnTo>
                <a:lnTo>
                  <a:pt x="59" y="375"/>
                </a:lnTo>
                <a:lnTo>
                  <a:pt x="57" y="375"/>
                </a:lnTo>
                <a:lnTo>
                  <a:pt x="48" y="375"/>
                </a:lnTo>
                <a:lnTo>
                  <a:pt x="42" y="372"/>
                </a:lnTo>
                <a:lnTo>
                  <a:pt x="42" y="369"/>
                </a:lnTo>
                <a:lnTo>
                  <a:pt x="39" y="366"/>
                </a:lnTo>
                <a:lnTo>
                  <a:pt x="42" y="363"/>
                </a:lnTo>
                <a:lnTo>
                  <a:pt x="48" y="357"/>
                </a:lnTo>
                <a:lnTo>
                  <a:pt x="51" y="357"/>
                </a:lnTo>
                <a:lnTo>
                  <a:pt x="51" y="354"/>
                </a:lnTo>
                <a:lnTo>
                  <a:pt x="51" y="348"/>
                </a:lnTo>
                <a:lnTo>
                  <a:pt x="48" y="345"/>
                </a:lnTo>
                <a:lnTo>
                  <a:pt x="48" y="339"/>
                </a:lnTo>
                <a:lnTo>
                  <a:pt x="45" y="339"/>
                </a:lnTo>
                <a:lnTo>
                  <a:pt x="39" y="336"/>
                </a:lnTo>
                <a:lnTo>
                  <a:pt x="36" y="333"/>
                </a:lnTo>
                <a:lnTo>
                  <a:pt x="30" y="330"/>
                </a:lnTo>
                <a:lnTo>
                  <a:pt x="27" y="327"/>
                </a:lnTo>
                <a:lnTo>
                  <a:pt x="30" y="325"/>
                </a:lnTo>
                <a:lnTo>
                  <a:pt x="24" y="319"/>
                </a:lnTo>
                <a:lnTo>
                  <a:pt x="18" y="313"/>
                </a:lnTo>
                <a:lnTo>
                  <a:pt x="21" y="307"/>
                </a:lnTo>
                <a:lnTo>
                  <a:pt x="21" y="301"/>
                </a:lnTo>
                <a:lnTo>
                  <a:pt x="18" y="298"/>
                </a:lnTo>
                <a:lnTo>
                  <a:pt x="18" y="289"/>
                </a:lnTo>
                <a:lnTo>
                  <a:pt x="15" y="286"/>
                </a:lnTo>
                <a:lnTo>
                  <a:pt x="12" y="283"/>
                </a:lnTo>
                <a:lnTo>
                  <a:pt x="18" y="280"/>
                </a:lnTo>
                <a:lnTo>
                  <a:pt x="21" y="277"/>
                </a:lnTo>
                <a:lnTo>
                  <a:pt x="30" y="274"/>
                </a:lnTo>
                <a:lnTo>
                  <a:pt x="33" y="271"/>
                </a:lnTo>
                <a:lnTo>
                  <a:pt x="39" y="268"/>
                </a:lnTo>
                <a:lnTo>
                  <a:pt x="39" y="265"/>
                </a:lnTo>
                <a:lnTo>
                  <a:pt x="36" y="265"/>
                </a:lnTo>
                <a:lnTo>
                  <a:pt x="36" y="260"/>
                </a:lnTo>
                <a:lnTo>
                  <a:pt x="33" y="257"/>
                </a:lnTo>
                <a:lnTo>
                  <a:pt x="33" y="254"/>
                </a:lnTo>
                <a:lnTo>
                  <a:pt x="33" y="251"/>
                </a:lnTo>
                <a:lnTo>
                  <a:pt x="36" y="251"/>
                </a:lnTo>
                <a:lnTo>
                  <a:pt x="36" y="248"/>
                </a:lnTo>
                <a:lnTo>
                  <a:pt x="33" y="245"/>
                </a:lnTo>
                <a:lnTo>
                  <a:pt x="36" y="245"/>
                </a:lnTo>
                <a:lnTo>
                  <a:pt x="39" y="245"/>
                </a:lnTo>
                <a:lnTo>
                  <a:pt x="39" y="242"/>
                </a:lnTo>
                <a:lnTo>
                  <a:pt x="42" y="242"/>
                </a:lnTo>
                <a:lnTo>
                  <a:pt x="39" y="242"/>
                </a:lnTo>
                <a:lnTo>
                  <a:pt x="36" y="242"/>
                </a:lnTo>
                <a:lnTo>
                  <a:pt x="36" y="239"/>
                </a:lnTo>
                <a:lnTo>
                  <a:pt x="39" y="239"/>
                </a:lnTo>
                <a:lnTo>
                  <a:pt x="39" y="236"/>
                </a:lnTo>
                <a:lnTo>
                  <a:pt x="39" y="233"/>
                </a:lnTo>
                <a:lnTo>
                  <a:pt x="39" y="236"/>
                </a:lnTo>
                <a:lnTo>
                  <a:pt x="36" y="236"/>
                </a:lnTo>
                <a:lnTo>
                  <a:pt x="36" y="233"/>
                </a:lnTo>
                <a:lnTo>
                  <a:pt x="33" y="236"/>
                </a:lnTo>
                <a:lnTo>
                  <a:pt x="33" y="233"/>
                </a:lnTo>
                <a:lnTo>
                  <a:pt x="36" y="230"/>
                </a:lnTo>
                <a:lnTo>
                  <a:pt x="36" y="227"/>
                </a:lnTo>
                <a:lnTo>
                  <a:pt x="33" y="230"/>
                </a:lnTo>
                <a:lnTo>
                  <a:pt x="33" y="227"/>
                </a:lnTo>
                <a:lnTo>
                  <a:pt x="33" y="224"/>
                </a:lnTo>
                <a:lnTo>
                  <a:pt x="33" y="221"/>
                </a:lnTo>
                <a:lnTo>
                  <a:pt x="36" y="221"/>
                </a:lnTo>
                <a:lnTo>
                  <a:pt x="36" y="218"/>
                </a:lnTo>
                <a:lnTo>
                  <a:pt x="33" y="218"/>
                </a:lnTo>
                <a:lnTo>
                  <a:pt x="33" y="215"/>
                </a:lnTo>
                <a:lnTo>
                  <a:pt x="33" y="212"/>
                </a:lnTo>
                <a:lnTo>
                  <a:pt x="30" y="212"/>
                </a:lnTo>
                <a:lnTo>
                  <a:pt x="27" y="212"/>
                </a:lnTo>
                <a:lnTo>
                  <a:pt x="27" y="209"/>
                </a:lnTo>
                <a:lnTo>
                  <a:pt x="24" y="209"/>
                </a:lnTo>
                <a:lnTo>
                  <a:pt x="24" y="206"/>
                </a:lnTo>
                <a:lnTo>
                  <a:pt x="21" y="204"/>
                </a:lnTo>
                <a:lnTo>
                  <a:pt x="18" y="204"/>
                </a:lnTo>
                <a:lnTo>
                  <a:pt x="18" y="201"/>
                </a:lnTo>
                <a:lnTo>
                  <a:pt x="21" y="195"/>
                </a:lnTo>
                <a:lnTo>
                  <a:pt x="24" y="192"/>
                </a:lnTo>
                <a:lnTo>
                  <a:pt x="24" y="189"/>
                </a:lnTo>
                <a:lnTo>
                  <a:pt x="24" y="186"/>
                </a:lnTo>
                <a:lnTo>
                  <a:pt x="21" y="180"/>
                </a:lnTo>
                <a:lnTo>
                  <a:pt x="15" y="177"/>
                </a:lnTo>
                <a:lnTo>
                  <a:pt x="6" y="171"/>
                </a:lnTo>
                <a:lnTo>
                  <a:pt x="9" y="168"/>
                </a:lnTo>
                <a:lnTo>
                  <a:pt x="9" y="165"/>
                </a:lnTo>
                <a:lnTo>
                  <a:pt x="6" y="165"/>
                </a:lnTo>
                <a:lnTo>
                  <a:pt x="6" y="162"/>
                </a:lnTo>
                <a:lnTo>
                  <a:pt x="6" y="159"/>
                </a:lnTo>
                <a:lnTo>
                  <a:pt x="9" y="159"/>
                </a:lnTo>
                <a:lnTo>
                  <a:pt x="9" y="156"/>
                </a:lnTo>
                <a:lnTo>
                  <a:pt x="9" y="153"/>
                </a:lnTo>
                <a:lnTo>
                  <a:pt x="6" y="153"/>
                </a:lnTo>
                <a:lnTo>
                  <a:pt x="6" y="150"/>
                </a:lnTo>
                <a:lnTo>
                  <a:pt x="3" y="150"/>
                </a:lnTo>
                <a:lnTo>
                  <a:pt x="6" y="150"/>
                </a:lnTo>
                <a:lnTo>
                  <a:pt x="6" y="147"/>
                </a:lnTo>
                <a:lnTo>
                  <a:pt x="6" y="145"/>
                </a:lnTo>
                <a:lnTo>
                  <a:pt x="3" y="145"/>
                </a:lnTo>
                <a:lnTo>
                  <a:pt x="3" y="142"/>
                </a:lnTo>
                <a:lnTo>
                  <a:pt x="3" y="139"/>
                </a:lnTo>
                <a:lnTo>
                  <a:pt x="3" y="136"/>
                </a:lnTo>
                <a:lnTo>
                  <a:pt x="0" y="136"/>
                </a:lnTo>
                <a:lnTo>
                  <a:pt x="3" y="136"/>
                </a:lnTo>
                <a:lnTo>
                  <a:pt x="3" y="133"/>
                </a:lnTo>
                <a:lnTo>
                  <a:pt x="3" y="130"/>
                </a:lnTo>
                <a:lnTo>
                  <a:pt x="3" y="127"/>
                </a:lnTo>
                <a:lnTo>
                  <a:pt x="3" y="124"/>
                </a:lnTo>
                <a:lnTo>
                  <a:pt x="0" y="121"/>
                </a:lnTo>
                <a:lnTo>
                  <a:pt x="0" y="118"/>
                </a:lnTo>
                <a:lnTo>
                  <a:pt x="3" y="118"/>
                </a:lnTo>
                <a:lnTo>
                  <a:pt x="3" y="115"/>
                </a:lnTo>
                <a:lnTo>
                  <a:pt x="3" y="112"/>
                </a:lnTo>
                <a:lnTo>
                  <a:pt x="3" y="109"/>
                </a:lnTo>
                <a:lnTo>
                  <a:pt x="0" y="109"/>
                </a:lnTo>
                <a:lnTo>
                  <a:pt x="0" y="106"/>
                </a:lnTo>
                <a:lnTo>
                  <a:pt x="3" y="106"/>
                </a:lnTo>
                <a:lnTo>
                  <a:pt x="3" y="103"/>
                </a:lnTo>
                <a:lnTo>
                  <a:pt x="3" y="100"/>
                </a:lnTo>
                <a:lnTo>
                  <a:pt x="3" y="97"/>
                </a:lnTo>
                <a:lnTo>
                  <a:pt x="3" y="94"/>
                </a:lnTo>
                <a:lnTo>
                  <a:pt x="0" y="91"/>
                </a:lnTo>
                <a:lnTo>
                  <a:pt x="0" y="88"/>
                </a:lnTo>
                <a:lnTo>
                  <a:pt x="0" y="85"/>
                </a:lnTo>
                <a:lnTo>
                  <a:pt x="3" y="85"/>
                </a:lnTo>
                <a:lnTo>
                  <a:pt x="3" y="83"/>
                </a:lnTo>
                <a:lnTo>
                  <a:pt x="0" y="83"/>
                </a:lnTo>
                <a:lnTo>
                  <a:pt x="0" y="80"/>
                </a:lnTo>
                <a:lnTo>
                  <a:pt x="0" y="77"/>
                </a:lnTo>
                <a:lnTo>
                  <a:pt x="3" y="74"/>
                </a:lnTo>
                <a:lnTo>
                  <a:pt x="3" y="71"/>
                </a:lnTo>
                <a:lnTo>
                  <a:pt x="6" y="68"/>
                </a:lnTo>
                <a:lnTo>
                  <a:pt x="3" y="65"/>
                </a:lnTo>
                <a:lnTo>
                  <a:pt x="3" y="62"/>
                </a:lnTo>
                <a:lnTo>
                  <a:pt x="6" y="62"/>
                </a:lnTo>
                <a:lnTo>
                  <a:pt x="3" y="59"/>
                </a:lnTo>
                <a:lnTo>
                  <a:pt x="6" y="56"/>
                </a:lnTo>
                <a:lnTo>
                  <a:pt x="9" y="56"/>
                </a:lnTo>
                <a:lnTo>
                  <a:pt x="9" y="53"/>
                </a:lnTo>
                <a:lnTo>
                  <a:pt x="12" y="50"/>
                </a:lnTo>
                <a:lnTo>
                  <a:pt x="12" y="47"/>
                </a:lnTo>
                <a:lnTo>
                  <a:pt x="12" y="44"/>
                </a:lnTo>
                <a:lnTo>
                  <a:pt x="15" y="41"/>
                </a:lnTo>
                <a:lnTo>
                  <a:pt x="15" y="38"/>
                </a:lnTo>
                <a:lnTo>
                  <a:pt x="15" y="35"/>
                </a:lnTo>
                <a:lnTo>
                  <a:pt x="18" y="35"/>
                </a:lnTo>
                <a:lnTo>
                  <a:pt x="18" y="29"/>
                </a:lnTo>
                <a:lnTo>
                  <a:pt x="21" y="26"/>
                </a:lnTo>
                <a:lnTo>
                  <a:pt x="24" y="26"/>
                </a:lnTo>
                <a:lnTo>
                  <a:pt x="33" y="21"/>
                </a:lnTo>
                <a:lnTo>
                  <a:pt x="39" y="15"/>
                </a:lnTo>
                <a:lnTo>
                  <a:pt x="48" y="6"/>
                </a:lnTo>
                <a:lnTo>
                  <a:pt x="51" y="0"/>
                </a:lnTo>
                <a:lnTo>
                  <a:pt x="62" y="0"/>
                </a:lnTo>
                <a:lnTo>
                  <a:pt x="77" y="6"/>
                </a:lnTo>
                <a:lnTo>
                  <a:pt x="86" y="12"/>
                </a:lnTo>
                <a:lnTo>
                  <a:pt x="80" y="18"/>
                </a:lnTo>
                <a:lnTo>
                  <a:pt x="74" y="29"/>
                </a:lnTo>
                <a:lnTo>
                  <a:pt x="65" y="41"/>
                </a:lnTo>
                <a:lnTo>
                  <a:pt x="62" y="50"/>
                </a:lnTo>
                <a:lnTo>
                  <a:pt x="68" y="62"/>
                </a:lnTo>
                <a:lnTo>
                  <a:pt x="71" y="68"/>
                </a:lnTo>
                <a:lnTo>
                  <a:pt x="83" y="68"/>
                </a:lnTo>
                <a:lnTo>
                  <a:pt x="89" y="65"/>
                </a:lnTo>
                <a:lnTo>
                  <a:pt x="89" y="74"/>
                </a:lnTo>
                <a:lnTo>
                  <a:pt x="95" y="80"/>
                </a:lnTo>
                <a:lnTo>
                  <a:pt x="101" y="83"/>
                </a:lnTo>
                <a:lnTo>
                  <a:pt x="104" y="74"/>
                </a:lnTo>
                <a:lnTo>
                  <a:pt x="113" y="68"/>
                </a:lnTo>
                <a:lnTo>
                  <a:pt x="116" y="62"/>
                </a:lnTo>
                <a:lnTo>
                  <a:pt x="124" y="62"/>
                </a:lnTo>
                <a:lnTo>
                  <a:pt x="133" y="59"/>
                </a:lnTo>
                <a:lnTo>
                  <a:pt x="151" y="83"/>
                </a:lnTo>
                <a:lnTo>
                  <a:pt x="183" y="103"/>
                </a:lnTo>
                <a:lnTo>
                  <a:pt x="183" y="106"/>
                </a:lnTo>
                <a:lnTo>
                  <a:pt x="172" y="109"/>
                </a:lnTo>
                <a:lnTo>
                  <a:pt x="169" y="115"/>
                </a:lnTo>
                <a:lnTo>
                  <a:pt x="175" y="121"/>
                </a:lnTo>
                <a:lnTo>
                  <a:pt x="183" y="133"/>
                </a:lnTo>
                <a:lnTo>
                  <a:pt x="198" y="133"/>
                </a:lnTo>
                <a:lnTo>
                  <a:pt x="207" y="133"/>
                </a:lnTo>
                <a:lnTo>
                  <a:pt x="207" y="142"/>
                </a:lnTo>
                <a:lnTo>
                  <a:pt x="216" y="147"/>
                </a:lnTo>
                <a:lnTo>
                  <a:pt x="228" y="153"/>
                </a:lnTo>
                <a:lnTo>
                  <a:pt x="237" y="153"/>
                </a:lnTo>
                <a:lnTo>
                  <a:pt x="239" y="162"/>
                </a:lnTo>
                <a:lnTo>
                  <a:pt x="251" y="162"/>
                </a:lnTo>
                <a:lnTo>
                  <a:pt x="260" y="165"/>
                </a:lnTo>
                <a:lnTo>
                  <a:pt x="269" y="162"/>
                </a:lnTo>
                <a:lnTo>
                  <a:pt x="281" y="159"/>
                </a:lnTo>
                <a:lnTo>
                  <a:pt x="281" y="171"/>
                </a:lnTo>
                <a:lnTo>
                  <a:pt x="287" y="174"/>
                </a:lnTo>
                <a:lnTo>
                  <a:pt x="293" y="17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FD6D8-1E34-4FDA-BFDC-26C6DBE097CD}"/>
              </a:ext>
            </a:extLst>
          </p:cNvPr>
          <p:cNvSpPr txBox="1"/>
          <p:nvPr/>
        </p:nvSpPr>
        <p:spPr>
          <a:xfrm>
            <a:off x="906815" y="1346473"/>
            <a:ext cx="14535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Uttar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Pradesh</a:t>
            </a:r>
            <a:endParaRPr kumimoji="0" lang="en-IN" sz="21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1314B-0F91-44C5-9F02-A5694F099DE8}"/>
              </a:ext>
            </a:extLst>
          </p:cNvPr>
          <p:cNvSpPr txBox="1"/>
          <p:nvPr/>
        </p:nvSpPr>
        <p:spPr>
          <a:xfrm>
            <a:off x="5365036" y="1349563"/>
            <a:ext cx="115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Gujarat</a:t>
            </a:r>
            <a:endParaRPr kumimoji="0" lang="en-IN" sz="21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8D76D-2B62-4D44-AEBD-904DE9157F11}"/>
              </a:ext>
            </a:extLst>
          </p:cNvPr>
          <p:cNvSpPr txBox="1"/>
          <p:nvPr/>
        </p:nvSpPr>
        <p:spPr>
          <a:xfrm>
            <a:off x="3083726" y="1383659"/>
            <a:ext cx="14679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Odisha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CED46-E3EC-4A4E-AD8D-030BDF4FDE1E}"/>
              </a:ext>
            </a:extLst>
          </p:cNvPr>
          <p:cNvSpPr txBox="1"/>
          <p:nvPr/>
        </p:nvSpPr>
        <p:spPr>
          <a:xfrm>
            <a:off x="121434" y="4222019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5,000+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Individuals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22162-3721-4307-8B5A-F3A8852CB6F6}"/>
              </a:ext>
            </a:extLst>
          </p:cNvPr>
          <p:cNvSpPr txBox="1"/>
          <p:nvPr/>
        </p:nvSpPr>
        <p:spPr>
          <a:xfrm>
            <a:off x="4428891" y="4222019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3,000+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Individuals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7FBA25-F18C-4B0C-9C9B-B358D01DA65C}"/>
              </a:ext>
            </a:extLst>
          </p:cNvPr>
          <p:cNvSpPr txBox="1"/>
          <p:nvPr/>
        </p:nvSpPr>
        <p:spPr>
          <a:xfrm>
            <a:off x="2305546" y="4222019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10,000+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Individuals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DC1A2-3A09-4E89-8672-B5C0FCAF6C8E}"/>
              </a:ext>
            </a:extLst>
          </p:cNvPr>
          <p:cNvSpPr txBox="1"/>
          <p:nvPr/>
        </p:nvSpPr>
        <p:spPr>
          <a:xfrm>
            <a:off x="497488" y="3386575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7 Districts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812C04-7A5E-4C60-9901-9FEB2B132F3E}"/>
              </a:ext>
            </a:extLst>
          </p:cNvPr>
          <p:cNvSpPr txBox="1"/>
          <p:nvPr/>
        </p:nvSpPr>
        <p:spPr>
          <a:xfrm>
            <a:off x="4804945" y="3386575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5 Districts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A169B4-4010-4015-B7C3-391F9C9AA6E5}"/>
              </a:ext>
            </a:extLst>
          </p:cNvPr>
          <p:cNvSpPr/>
          <p:nvPr/>
        </p:nvSpPr>
        <p:spPr>
          <a:xfrm>
            <a:off x="2329763" y="3380920"/>
            <a:ext cx="216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10 Districts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AACA170-46F2-42A3-8540-1FDC369619E3}"/>
              </a:ext>
            </a:extLst>
          </p:cNvPr>
          <p:cNvSpPr/>
          <p:nvPr/>
        </p:nvSpPr>
        <p:spPr>
          <a:xfrm rot="10800000">
            <a:off x="920050" y="3803236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734A9A3-C94B-413E-B6AE-5793D785B30C}"/>
              </a:ext>
            </a:extLst>
          </p:cNvPr>
          <p:cNvSpPr/>
          <p:nvPr/>
        </p:nvSpPr>
        <p:spPr>
          <a:xfrm rot="10800000">
            <a:off x="3104163" y="3822423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C42952E-8D19-493D-AD76-9A9A84CA2C34}"/>
              </a:ext>
            </a:extLst>
          </p:cNvPr>
          <p:cNvSpPr/>
          <p:nvPr/>
        </p:nvSpPr>
        <p:spPr>
          <a:xfrm rot="10800000">
            <a:off x="5227508" y="3802462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95ED9-E559-42C6-BC65-220B75FA502E}"/>
              </a:ext>
            </a:extLst>
          </p:cNvPr>
          <p:cNvSpPr txBox="1"/>
          <p:nvPr/>
        </p:nvSpPr>
        <p:spPr>
          <a:xfrm>
            <a:off x="383877" y="5343294"/>
            <a:ext cx="2499451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44</a:t>
            </a: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Incubation Offers</a:t>
            </a:r>
            <a:endParaRPr kumimoji="0" lang="en-IN" sz="12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4F6B23-F4B8-4428-A200-B6C22BEB7B86}"/>
              </a:ext>
            </a:extLst>
          </p:cNvPr>
          <p:cNvSpPr txBox="1"/>
          <p:nvPr/>
        </p:nvSpPr>
        <p:spPr>
          <a:xfrm>
            <a:off x="4691334" y="5343294"/>
            <a:ext cx="2499451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22</a:t>
            </a: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Incubation Offers</a:t>
            </a:r>
            <a:endParaRPr kumimoji="0" lang="en-IN" sz="12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33D69A0-2955-4DC1-B5B9-94F597AAC119}"/>
              </a:ext>
            </a:extLst>
          </p:cNvPr>
          <p:cNvSpPr/>
          <p:nvPr/>
        </p:nvSpPr>
        <p:spPr>
          <a:xfrm rot="10800000">
            <a:off x="920050" y="4961043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EE6AF21-D0B9-4894-B13C-F92A3CAAAA2D}"/>
              </a:ext>
            </a:extLst>
          </p:cNvPr>
          <p:cNvSpPr/>
          <p:nvPr/>
        </p:nvSpPr>
        <p:spPr>
          <a:xfrm rot="10800000">
            <a:off x="3104163" y="4968178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2CBF439-C1F1-42AC-80B1-6924C09BF7A9}"/>
              </a:ext>
            </a:extLst>
          </p:cNvPr>
          <p:cNvSpPr/>
          <p:nvPr/>
        </p:nvSpPr>
        <p:spPr>
          <a:xfrm rot="10800000">
            <a:off x="5227508" y="4960546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3CD8CE-4718-4EDD-8220-CF761FF45094}"/>
              </a:ext>
            </a:extLst>
          </p:cNvPr>
          <p:cNvSpPr txBox="1"/>
          <p:nvPr/>
        </p:nvSpPr>
        <p:spPr>
          <a:xfrm>
            <a:off x="2567989" y="5343294"/>
            <a:ext cx="2499451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76</a:t>
            </a: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Incubation Offers</a:t>
            </a:r>
            <a:endParaRPr kumimoji="0" lang="en-IN" sz="12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" name="Freeform 147">
            <a:extLst>
              <a:ext uri="{FF2B5EF4-FFF2-40B4-BE49-F238E27FC236}">
                <a16:creationId xmlns:a16="http://schemas.microsoft.com/office/drawing/2014/main" id="{C7F865DE-83D9-4D4F-98F9-7D0FCC312DA9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gray">
          <a:xfrm>
            <a:off x="7305908" y="2073117"/>
            <a:ext cx="1716101" cy="1311363"/>
          </a:xfrm>
          <a:custGeom>
            <a:avLst/>
            <a:gdLst>
              <a:gd name="T0" fmla="*/ 132 w 348"/>
              <a:gd name="T1" fmla="*/ 233 h 304"/>
              <a:gd name="T2" fmla="*/ 147 w 348"/>
              <a:gd name="T3" fmla="*/ 260 h 304"/>
              <a:gd name="T4" fmla="*/ 186 w 348"/>
              <a:gd name="T5" fmla="*/ 280 h 304"/>
              <a:gd name="T6" fmla="*/ 230 w 348"/>
              <a:gd name="T7" fmla="*/ 286 h 304"/>
              <a:gd name="T8" fmla="*/ 245 w 348"/>
              <a:gd name="T9" fmla="*/ 289 h 304"/>
              <a:gd name="T10" fmla="*/ 253 w 348"/>
              <a:gd name="T11" fmla="*/ 277 h 304"/>
              <a:gd name="T12" fmla="*/ 265 w 348"/>
              <a:gd name="T13" fmla="*/ 269 h 304"/>
              <a:gd name="T14" fmla="*/ 265 w 348"/>
              <a:gd name="T15" fmla="*/ 257 h 304"/>
              <a:gd name="T16" fmla="*/ 271 w 348"/>
              <a:gd name="T17" fmla="*/ 254 h 304"/>
              <a:gd name="T18" fmla="*/ 268 w 348"/>
              <a:gd name="T19" fmla="*/ 239 h 304"/>
              <a:gd name="T20" fmla="*/ 268 w 348"/>
              <a:gd name="T21" fmla="*/ 230 h 304"/>
              <a:gd name="T22" fmla="*/ 274 w 348"/>
              <a:gd name="T23" fmla="*/ 224 h 304"/>
              <a:gd name="T24" fmla="*/ 277 w 348"/>
              <a:gd name="T25" fmla="*/ 218 h 304"/>
              <a:gd name="T26" fmla="*/ 283 w 348"/>
              <a:gd name="T27" fmla="*/ 210 h 304"/>
              <a:gd name="T28" fmla="*/ 277 w 348"/>
              <a:gd name="T29" fmla="*/ 198 h 304"/>
              <a:gd name="T30" fmla="*/ 286 w 348"/>
              <a:gd name="T31" fmla="*/ 189 h 304"/>
              <a:gd name="T32" fmla="*/ 292 w 348"/>
              <a:gd name="T33" fmla="*/ 192 h 304"/>
              <a:gd name="T34" fmla="*/ 298 w 348"/>
              <a:gd name="T35" fmla="*/ 180 h 304"/>
              <a:gd name="T36" fmla="*/ 307 w 348"/>
              <a:gd name="T37" fmla="*/ 171 h 304"/>
              <a:gd name="T38" fmla="*/ 318 w 348"/>
              <a:gd name="T39" fmla="*/ 165 h 304"/>
              <a:gd name="T40" fmla="*/ 324 w 348"/>
              <a:gd name="T41" fmla="*/ 156 h 304"/>
              <a:gd name="T42" fmla="*/ 327 w 348"/>
              <a:gd name="T43" fmla="*/ 148 h 304"/>
              <a:gd name="T44" fmla="*/ 333 w 348"/>
              <a:gd name="T45" fmla="*/ 145 h 304"/>
              <a:gd name="T46" fmla="*/ 348 w 348"/>
              <a:gd name="T47" fmla="*/ 145 h 304"/>
              <a:gd name="T48" fmla="*/ 336 w 348"/>
              <a:gd name="T49" fmla="*/ 136 h 304"/>
              <a:gd name="T50" fmla="*/ 318 w 348"/>
              <a:gd name="T51" fmla="*/ 127 h 304"/>
              <a:gd name="T52" fmla="*/ 307 w 348"/>
              <a:gd name="T53" fmla="*/ 118 h 304"/>
              <a:gd name="T54" fmla="*/ 295 w 348"/>
              <a:gd name="T55" fmla="*/ 112 h 304"/>
              <a:gd name="T56" fmla="*/ 280 w 348"/>
              <a:gd name="T57" fmla="*/ 109 h 304"/>
              <a:gd name="T58" fmla="*/ 268 w 348"/>
              <a:gd name="T59" fmla="*/ 103 h 304"/>
              <a:gd name="T60" fmla="*/ 262 w 348"/>
              <a:gd name="T61" fmla="*/ 94 h 304"/>
              <a:gd name="T62" fmla="*/ 262 w 348"/>
              <a:gd name="T63" fmla="*/ 91 h 304"/>
              <a:gd name="T64" fmla="*/ 265 w 348"/>
              <a:gd name="T65" fmla="*/ 80 h 304"/>
              <a:gd name="T66" fmla="*/ 256 w 348"/>
              <a:gd name="T67" fmla="*/ 80 h 304"/>
              <a:gd name="T68" fmla="*/ 245 w 348"/>
              <a:gd name="T69" fmla="*/ 74 h 304"/>
              <a:gd name="T70" fmla="*/ 236 w 348"/>
              <a:gd name="T71" fmla="*/ 68 h 304"/>
              <a:gd name="T72" fmla="*/ 227 w 348"/>
              <a:gd name="T73" fmla="*/ 56 h 304"/>
              <a:gd name="T74" fmla="*/ 215 w 348"/>
              <a:gd name="T75" fmla="*/ 56 h 304"/>
              <a:gd name="T76" fmla="*/ 203 w 348"/>
              <a:gd name="T77" fmla="*/ 59 h 304"/>
              <a:gd name="T78" fmla="*/ 194 w 348"/>
              <a:gd name="T79" fmla="*/ 50 h 304"/>
              <a:gd name="T80" fmla="*/ 186 w 348"/>
              <a:gd name="T81" fmla="*/ 44 h 304"/>
              <a:gd name="T82" fmla="*/ 177 w 348"/>
              <a:gd name="T83" fmla="*/ 38 h 304"/>
              <a:gd name="T84" fmla="*/ 171 w 348"/>
              <a:gd name="T85" fmla="*/ 27 h 304"/>
              <a:gd name="T86" fmla="*/ 165 w 348"/>
              <a:gd name="T87" fmla="*/ 15 h 304"/>
              <a:gd name="T88" fmla="*/ 156 w 348"/>
              <a:gd name="T89" fmla="*/ 6 h 304"/>
              <a:gd name="T90" fmla="*/ 144 w 348"/>
              <a:gd name="T91" fmla="*/ 6 h 304"/>
              <a:gd name="T92" fmla="*/ 141 w 348"/>
              <a:gd name="T93" fmla="*/ 12 h 304"/>
              <a:gd name="T94" fmla="*/ 132 w 348"/>
              <a:gd name="T95" fmla="*/ 21 h 304"/>
              <a:gd name="T96" fmla="*/ 129 w 348"/>
              <a:gd name="T97" fmla="*/ 35 h 304"/>
              <a:gd name="T98" fmla="*/ 103 w 348"/>
              <a:gd name="T99" fmla="*/ 27 h 304"/>
              <a:gd name="T100" fmla="*/ 79 w 348"/>
              <a:gd name="T101" fmla="*/ 18 h 304"/>
              <a:gd name="T102" fmla="*/ 44 w 348"/>
              <a:gd name="T103" fmla="*/ 32 h 304"/>
              <a:gd name="T104" fmla="*/ 29 w 348"/>
              <a:gd name="T105" fmla="*/ 53 h 304"/>
              <a:gd name="T106" fmla="*/ 23 w 348"/>
              <a:gd name="T107" fmla="*/ 59 h 304"/>
              <a:gd name="T108" fmla="*/ 17 w 348"/>
              <a:gd name="T109" fmla="*/ 74 h 304"/>
              <a:gd name="T110" fmla="*/ 20 w 348"/>
              <a:gd name="T111" fmla="*/ 97 h 304"/>
              <a:gd name="T112" fmla="*/ 8 w 348"/>
              <a:gd name="T113" fmla="*/ 112 h 304"/>
              <a:gd name="T114" fmla="*/ 11 w 348"/>
              <a:gd name="T115" fmla="*/ 127 h 304"/>
              <a:gd name="T116" fmla="*/ 14 w 348"/>
              <a:gd name="T117" fmla="*/ 168 h 304"/>
              <a:gd name="T118" fmla="*/ 38 w 348"/>
              <a:gd name="T119" fmla="*/ 192 h 304"/>
              <a:gd name="T120" fmla="*/ 62 w 348"/>
              <a:gd name="T121" fmla="*/ 195 h 30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48"/>
              <a:gd name="T184" fmla="*/ 0 h 304"/>
              <a:gd name="T185" fmla="*/ 348 w 348"/>
              <a:gd name="T186" fmla="*/ 304 h 30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48" h="304">
                <a:moveTo>
                  <a:pt x="82" y="186"/>
                </a:moveTo>
                <a:lnTo>
                  <a:pt x="94" y="198"/>
                </a:lnTo>
                <a:lnTo>
                  <a:pt x="100" y="210"/>
                </a:lnTo>
                <a:lnTo>
                  <a:pt x="132" y="230"/>
                </a:lnTo>
                <a:lnTo>
                  <a:pt x="132" y="233"/>
                </a:lnTo>
                <a:lnTo>
                  <a:pt x="121" y="236"/>
                </a:lnTo>
                <a:lnTo>
                  <a:pt x="118" y="242"/>
                </a:lnTo>
                <a:lnTo>
                  <a:pt x="124" y="248"/>
                </a:lnTo>
                <a:lnTo>
                  <a:pt x="132" y="260"/>
                </a:lnTo>
                <a:lnTo>
                  <a:pt x="147" y="260"/>
                </a:lnTo>
                <a:lnTo>
                  <a:pt x="156" y="260"/>
                </a:lnTo>
                <a:lnTo>
                  <a:pt x="156" y="269"/>
                </a:lnTo>
                <a:lnTo>
                  <a:pt x="165" y="274"/>
                </a:lnTo>
                <a:lnTo>
                  <a:pt x="177" y="280"/>
                </a:lnTo>
                <a:lnTo>
                  <a:pt x="186" y="280"/>
                </a:lnTo>
                <a:lnTo>
                  <a:pt x="188" y="289"/>
                </a:lnTo>
                <a:lnTo>
                  <a:pt x="200" y="289"/>
                </a:lnTo>
                <a:lnTo>
                  <a:pt x="209" y="292"/>
                </a:lnTo>
                <a:lnTo>
                  <a:pt x="218" y="289"/>
                </a:lnTo>
                <a:lnTo>
                  <a:pt x="230" y="286"/>
                </a:lnTo>
                <a:lnTo>
                  <a:pt x="230" y="298"/>
                </a:lnTo>
                <a:lnTo>
                  <a:pt x="236" y="301"/>
                </a:lnTo>
                <a:lnTo>
                  <a:pt x="242" y="304"/>
                </a:lnTo>
                <a:lnTo>
                  <a:pt x="247" y="301"/>
                </a:lnTo>
                <a:lnTo>
                  <a:pt x="245" y="289"/>
                </a:lnTo>
                <a:lnTo>
                  <a:pt x="247" y="286"/>
                </a:lnTo>
                <a:lnTo>
                  <a:pt x="250" y="283"/>
                </a:lnTo>
                <a:lnTo>
                  <a:pt x="253" y="283"/>
                </a:lnTo>
                <a:lnTo>
                  <a:pt x="253" y="280"/>
                </a:lnTo>
                <a:lnTo>
                  <a:pt x="253" y="277"/>
                </a:lnTo>
                <a:lnTo>
                  <a:pt x="256" y="272"/>
                </a:lnTo>
                <a:lnTo>
                  <a:pt x="256" y="269"/>
                </a:lnTo>
                <a:lnTo>
                  <a:pt x="259" y="266"/>
                </a:lnTo>
                <a:lnTo>
                  <a:pt x="262" y="269"/>
                </a:lnTo>
                <a:lnTo>
                  <a:pt x="265" y="269"/>
                </a:lnTo>
                <a:lnTo>
                  <a:pt x="265" y="266"/>
                </a:lnTo>
                <a:lnTo>
                  <a:pt x="268" y="266"/>
                </a:lnTo>
                <a:lnTo>
                  <a:pt x="265" y="263"/>
                </a:lnTo>
                <a:lnTo>
                  <a:pt x="265" y="260"/>
                </a:lnTo>
                <a:lnTo>
                  <a:pt x="265" y="257"/>
                </a:lnTo>
                <a:lnTo>
                  <a:pt x="268" y="257"/>
                </a:lnTo>
                <a:lnTo>
                  <a:pt x="268" y="260"/>
                </a:lnTo>
                <a:lnTo>
                  <a:pt x="271" y="260"/>
                </a:lnTo>
                <a:lnTo>
                  <a:pt x="271" y="257"/>
                </a:lnTo>
                <a:lnTo>
                  <a:pt x="271" y="254"/>
                </a:lnTo>
                <a:lnTo>
                  <a:pt x="271" y="251"/>
                </a:lnTo>
                <a:lnTo>
                  <a:pt x="271" y="248"/>
                </a:lnTo>
                <a:lnTo>
                  <a:pt x="271" y="245"/>
                </a:lnTo>
                <a:lnTo>
                  <a:pt x="268" y="242"/>
                </a:lnTo>
                <a:lnTo>
                  <a:pt x="268" y="239"/>
                </a:lnTo>
                <a:lnTo>
                  <a:pt x="268" y="236"/>
                </a:lnTo>
                <a:lnTo>
                  <a:pt x="265" y="236"/>
                </a:lnTo>
                <a:lnTo>
                  <a:pt x="265" y="233"/>
                </a:lnTo>
                <a:lnTo>
                  <a:pt x="265" y="230"/>
                </a:lnTo>
                <a:lnTo>
                  <a:pt x="268" y="230"/>
                </a:lnTo>
                <a:lnTo>
                  <a:pt x="271" y="230"/>
                </a:lnTo>
                <a:lnTo>
                  <a:pt x="268" y="227"/>
                </a:lnTo>
                <a:lnTo>
                  <a:pt x="271" y="227"/>
                </a:lnTo>
                <a:lnTo>
                  <a:pt x="271" y="224"/>
                </a:lnTo>
                <a:lnTo>
                  <a:pt x="274" y="224"/>
                </a:lnTo>
                <a:lnTo>
                  <a:pt x="274" y="221"/>
                </a:lnTo>
                <a:lnTo>
                  <a:pt x="277" y="221"/>
                </a:lnTo>
                <a:lnTo>
                  <a:pt x="274" y="221"/>
                </a:lnTo>
                <a:lnTo>
                  <a:pt x="274" y="218"/>
                </a:lnTo>
                <a:lnTo>
                  <a:pt x="277" y="218"/>
                </a:lnTo>
                <a:lnTo>
                  <a:pt x="280" y="218"/>
                </a:lnTo>
                <a:lnTo>
                  <a:pt x="280" y="215"/>
                </a:lnTo>
                <a:lnTo>
                  <a:pt x="283" y="212"/>
                </a:lnTo>
                <a:lnTo>
                  <a:pt x="280" y="212"/>
                </a:lnTo>
                <a:lnTo>
                  <a:pt x="283" y="210"/>
                </a:lnTo>
                <a:lnTo>
                  <a:pt x="283" y="207"/>
                </a:lnTo>
                <a:lnTo>
                  <a:pt x="280" y="207"/>
                </a:lnTo>
                <a:lnTo>
                  <a:pt x="280" y="204"/>
                </a:lnTo>
                <a:lnTo>
                  <a:pt x="277" y="201"/>
                </a:lnTo>
                <a:lnTo>
                  <a:pt x="277" y="198"/>
                </a:lnTo>
                <a:lnTo>
                  <a:pt x="277" y="195"/>
                </a:lnTo>
                <a:lnTo>
                  <a:pt x="280" y="195"/>
                </a:lnTo>
                <a:lnTo>
                  <a:pt x="283" y="192"/>
                </a:lnTo>
                <a:lnTo>
                  <a:pt x="283" y="189"/>
                </a:lnTo>
                <a:lnTo>
                  <a:pt x="286" y="189"/>
                </a:lnTo>
                <a:lnTo>
                  <a:pt x="286" y="192"/>
                </a:lnTo>
                <a:lnTo>
                  <a:pt x="283" y="192"/>
                </a:lnTo>
                <a:lnTo>
                  <a:pt x="289" y="189"/>
                </a:lnTo>
                <a:lnTo>
                  <a:pt x="289" y="192"/>
                </a:lnTo>
                <a:lnTo>
                  <a:pt x="292" y="192"/>
                </a:lnTo>
                <a:lnTo>
                  <a:pt x="292" y="189"/>
                </a:lnTo>
                <a:lnTo>
                  <a:pt x="295" y="186"/>
                </a:lnTo>
                <a:lnTo>
                  <a:pt x="298" y="186"/>
                </a:lnTo>
                <a:lnTo>
                  <a:pt x="298" y="183"/>
                </a:lnTo>
                <a:lnTo>
                  <a:pt x="298" y="180"/>
                </a:lnTo>
                <a:lnTo>
                  <a:pt x="298" y="177"/>
                </a:lnTo>
                <a:lnTo>
                  <a:pt x="301" y="174"/>
                </a:lnTo>
                <a:lnTo>
                  <a:pt x="301" y="171"/>
                </a:lnTo>
                <a:lnTo>
                  <a:pt x="304" y="171"/>
                </a:lnTo>
                <a:lnTo>
                  <a:pt x="307" y="171"/>
                </a:lnTo>
                <a:lnTo>
                  <a:pt x="309" y="171"/>
                </a:lnTo>
                <a:lnTo>
                  <a:pt x="312" y="168"/>
                </a:lnTo>
                <a:lnTo>
                  <a:pt x="315" y="168"/>
                </a:lnTo>
                <a:lnTo>
                  <a:pt x="315" y="165"/>
                </a:lnTo>
                <a:lnTo>
                  <a:pt x="318" y="165"/>
                </a:lnTo>
                <a:lnTo>
                  <a:pt x="318" y="162"/>
                </a:lnTo>
                <a:lnTo>
                  <a:pt x="318" y="159"/>
                </a:lnTo>
                <a:lnTo>
                  <a:pt x="321" y="159"/>
                </a:lnTo>
                <a:lnTo>
                  <a:pt x="321" y="156"/>
                </a:lnTo>
                <a:lnTo>
                  <a:pt x="324" y="156"/>
                </a:lnTo>
                <a:lnTo>
                  <a:pt x="324" y="153"/>
                </a:lnTo>
                <a:lnTo>
                  <a:pt x="327" y="153"/>
                </a:lnTo>
                <a:lnTo>
                  <a:pt x="330" y="153"/>
                </a:lnTo>
                <a:lnTo>
                  <a:pt x="327" y="151"/>
                </a:lnTo>
                <a:lnTo>
                  <a:pt x="327" y="148"/>
                </a:lnTo>
                <a:lnTo>
                  <a:pt x="330" y="148"/>
                </a:lnTo>
                <a:lnTo>
                  <a:pt x="330" y="145"/>
                </a:lnTo>
                <a:lnTo>
                  <a:pt x="330" y="142"/>
                </a:lnTo>
                <a:lnTo>
                  <a:pt x="333" y="142"/>
                </a:lnTo>
                <a:lnTo>
                  <a:pt x="333" y="145"/>
                </a:lnTo>
                <a:lnTo>
                  <a:pt x="333" y="148"/>
                </a:lnTo>
                <a:lnTo>
                  <a:pt x="336" y="148"/>
                </a:lnTo>
                <a:lnTo>
                  <a:pt x="342" y="145"/>
                </a:lnTo>
                <a:lnTo>
                  <a:pt x="345" y="145"/>
                </a:lnTo>
                <a:lnTo>
                  <a:pt x="348" y="145"/>
                </a:lnTo>
                <a:lnTo>
                  <a:pt x="345" y="142"/>
                </a:lnTo>
                <a:lnTo>
                  <a:pt x="345" y="139"/>
                </a:lnTo>
                <a:lnTo>
                  <a:pt x="342" y="139"/>
                </a:lnTo>
                <a:lnTo>
                  <a:pt x="339" y="136"/>
                </a:lnTo>
                <a:lnTo>
                  <a:pt x="336" y="136"/>
                </a:lnTo>
                <a:lnTo>
                  <a:pt x="330" y="133"/>
                </a:lnTo>
                <a:lnTo>
                  <a:pt x="327" y="133"/>
                </a:lnTo>
                <a:lnTo>
                  <a:pt x="324" y="133"/>
                </a:lnTo>
                <a:lnTo>
                  <a:pt x="321" y="130"/>
                </a:lnTo>
                <a:lnTo>
                  <a:pt x="318" y="127"/>
                </a:lnTo>
                <a:lnTo>
                  <a:pt x="315" y="124"/>
                </a:lnTo>
                <a:lnTo>
                  <a:pt x="315" y="121"/>
                </a:lnTo>
                <a:lnTo>
                  <a:pt x="312" y="121"/>
                </a:lnTo>
                <a:lnTo>
                  <a:pt x="309" y="118"/>
                </a:lnTo>
                <a:lnTo>
                  <a:pt x="307" y="118"/>
                </a:lnTo>
                <a:lnTo>
                  <a:pt x="301" y="115"/>
                </a:lnTo>
                <a:lnTo>
                  <a:pt x="301" y="112"/>
                </a:lnTo>
                <a:lnTo>
                  <a:pt x="298" y="115"/>
                </a:lnTo>
                <a:lnTo>
                  <a:pt x="295" y="115"/>
                </a:lnTo>
                <a:lnTo>
                  <a:pt x="295" y="112"/>
                </a:lnTo>
                <a:lnTo>
                  <a:pt x="292" y="112"/>
                </a:lnTo>
                <a:lnTo>
                  <a:pt x="289" y="112"/>
                </a:lnTo>
                <a:lnTo>
                  <a:pt x="286" y="109"/>
                </a:lnTo>
                <a:lnTo>
                  <a:pt x="283" y="109"/>
                </a:lnTo>
                <a:lnTo>
                  <a:pt x="280" y="109"/>
                </a:lnTo>
                <a:lnTo>
                  <a:pt x="280" y="106"/>
                </a:lnTo>
                <a:lnTo>
                  <a:pt x="277" y="106"/>
                </a:lnTo>
                <a:lnTo>
                  <a:pt x="274" y="103"/>
                </a:lnTo>
                <a:lnTo>
                  <a:pt x="271" y="103"/>
                </a:lnTo>
                <a:lnTo>
                  <a:pt x="268" y="103"/>
                </a:lnTo>
                <a:lnTo>
                  <a:pt x="265" y="103"/>
                </a:lnTo>
                <a:lnTo>
                  <a:pt x="262" y="100"/>
                </a:lnTo>
                <a:lnTo>
                  <a:pt x="265" y="97"/>
                </a:lnTo>
                <a:lnTo>
                  <a:pt x="262" y="97"/>
                </a:lnTo>
                <a:lnTo>
                  <a:pt x="262" y="94"/>
                </a:lnTo>
                <a:lnTo>
                  <a:pt x="265" y="94"/>
                </a:lnTo>
                <a:lnTo>
                  <a:pt x="262" y="94"/>
                </a:lnTo>
                <a:lnTo>
                  <a:pt x="262" y="91"/>
                </a:lnTo>
                <a:lnTo>
                  <a:pt x="259" y="91"/>
                </a:lnTo>
                <a:lnTo>
                  <a:pt x="262" y="91"/>
                </a:lnTo>
                <a:lnTo>
                  <a:pt x="262" y="89"/>
                </a:lnTo>
                <a:lnTo>
                  <a:pt x="265" y="89"/>
                </a:lnTo>
                <a:lnTo>
                  <a:pt x="268" y="86"/>
                </a:lnTo>
                <a:lnTo>
                  <a:pt x="268" y="83"/>
                </a:lnTo>
                <a:lnTo>
                  <a:pt x="265" y="80"/>
                </a:lnTo>
                <a:lnTo>
                  <a:pt x="262" y="80"/>
                </a:lnTo>
                <a:lnTo>
                  <a:pt x="262" y="77"/>
                </a:lnTo>
                <a:lnTo>
                  <a:pt x="259" y="77"/>
                </a:lnTo>
                <a:lnTo>
                  <a:pt x="256" y="77"/>
                </a:lnTo>
                <a:lnTo>
                  <a:pt x="256" y="80"/>
                </a:lnTo>
                <a:lnTo>
                  <a:pt x="253" y="80"/>
                </a:lnTo>
                <a:lnTo>
                  <a:pt x="253" y="77"/>
                </a:lnTo>
                <a:lnTo>
                  <a:pt x="250" y="77"/>
                </a:lnTo>
                <a:lnTo>
                  <a:pt x="247" y="74"/>
                </a:lnTo>
                <a:lnTo>
                  <a:pt x="245" y="74"/>
                </a:lnTo>
                <a:lnTo>
                  <a:pt x="245" y="71"/>
                </a:lnTo>
                <a:lnTo>
                  <a:pt x="242" y="71"/>
                </a:lnTo>
                <a:lnTo>
                  <a:pt x="242" y="68"/>
                </a:lnTo>
                <a:lnTo>
                  <a:pt x="239" y="68"/>
                </a:lnTo>
                <a:lnTo>
                  <a:pt x="236" y="68"/>
                </a:lnTo>
                <a:lnTo>
                  <a:pt x="236" y="65"/>
                </a:lnTo>
                <a:lnTo>
                  <a:pt x="233" y="62"/>
                </a:lnTo>
                <a:lnTo>
                  <a:pt x="230" y="59"/>
                </a:lnTo>
                <a:lnTo>
                  <a:pt x="230" y="56"/>
                </a:lnTo>
                <a:lnTo>
                  <a:pt x="227" y="56"/>
                </a:lnTo>
                <a:lnTo>
                  <a:pt x="224" y="56"/>
                </a:lnTo>
                <a:lnTo>
                  <a:pt x="221" y="56"/>
                </a:lnTo>
                <a:lnTo>
                  <a:pt x="218" y="53"/>
                </a:lnTo>
                <a:lnTo>
                  <a:pt x="218" y="56"/>
                </a:lnTo>
                <a:lnTo>
                  <a:pt x="215" y="56"/>
                </a:lnTo>
                <a:lnTo>
                  <a:pt x="212" y="56"/>
                </a:lnTo>
                <a:lnTo>
                  <a:pt x="209" y="56"/>
                </a:lnTo>
                <a:lnTo>
                  <a:pt x="209" y="59"/>
                </a:lnTo>
                <a:lnTo>
                  <a:pt x="206" y="59"/>
                </a:lnTo>
                <a:lnTo>
                  <a:pt x="203" y="59"/>
                </a:lnTo>
                <a:lnTo>
                  <a:pt x="200" y="59"/>
                </a:lnTo>
                <a:lnTo>
                  <a:pt x="200" y="56"/>
                </a:lnTo>
                <a:lnTo>
                  <a:pt x="197" y="56"/>
                </a:lnTo>
                <a:lnTo>
                  <a:pt x="194" y="53"/>
                </a:lnTo>
                <a:lnTo>
                  <a:pt x="194" y="50"/>
                </a:lnTo>
                <a:lnTo>
                  <a:pt x="191" y="50"/>
                </a:lnTo>
                <a:lnTo>
                  <a:pt x="188" y="50"/>
                </a:lnTo>
                <a:lnTo>
                  <a:pt x="186" y="50"/>
                </a:lnTo>
                <a:lnTo>
                  <a:pt x="186" y="47"/>
                </a:lnTo>
                <a:lnTo>
                  <a:pt x="186" y="44"/>
                </a:lnTo>
                <a:lnTo>
                  <a:pt x="183" y="44"/>
                </a:lnTo>
                <a:lnTo>
                  <a:pt x="183" y="41"/>
                </a:lnTo>
                <a:lnTo>
                  <a:pt x="183" y="38"/>
                </a:lnTo>
                <a:lnTo>
                  <a:pt x="180" y="38"/>
                </a:lnTo>
                <a:lnTo>
                  <a:pt x="177" y="38"/>
                </a:lnTo>
                <a:lnTo>
                  <a:pt x="174" y="38"/>
                </a:lnTo>
                <a:lnTo>
                  <a:pt x="174" y="35"/>
                </a:lnTo>
                <a:lnTo>
                  <a:pt x="174" y="30"/>
                </a:lnTo>
                <a:lnTo>
                  <a:pt x="174" y="27"/>
                </a:lnTo>
                <a:lnTo>
                  <a:pt x="171" y="27"/>
                </a:lnTo>
                <a:lnTo>
                  <a:pt x="168" y="27"/>
                </a:lnTo>
                <a:lnTo>
                  <a:pt x="168" y="24"/>
                </a:lnTo>
                <a:lnTo>
                  <a:pt x="168" y="21"/>
                </a:lnTo>
                <a:lnTo>
                  <a:pt x="165" y="18"/>
                </a:lnTo>
                <a:lnTo>
                  <a:pt x="165" y="15"/>
                </a:lnTo>
                <a:lnTo>
                  <a:pt x="165" y="12"/>
                </a:lnTo>
                <a:lnTo>
                  <a:pt x="162" y="12"/>
                </a:lnTo>
                <a:lnTo>
                  <a:pt x="159" y="9"/>
                </a:lnTo>
                <a:lnTo>
                  <a:pt x="159" y="6"/>
                </a:lnTo>
                <a:lnTo>
                  <a:pt x="156" y="6"/>
                </a:lnTo>
                <a:lnTo>
                  <a:pt x="153" y="3"/>
                </a:lnTo>
                <a:lnTo>
                  <a:pt x="150" y="0"/>
                </a:lnTo>
                <a:lnTo>
                  <a:pt x="150" y="3"/>
                </a:lnTo>
                <a:lnTo>
                  <a:pt x="147" y="3"/>
                </a:lnTo>
                <a:lnTo>
                  <a:pt x="144" y="6"/>
                </a:lnTo>
                <a:lnTo>
                  <a:pt x="144" y="9"/>
                </a:lnTo>
                <a:lnTo>
                  <a:pt x="144" y="12"/>
                </a:lnTo>
                <a:lnTo>
                  <a:pt x="144" y="15"/>
                </a:lnTo>
                <a:lnTo>
                  <a:pt x="141" y="15"/>
                </a:lnTo>
                <a:lnTo>
                  <a:pt x="141" y="12"/>
                </a:lnTo>
                <a:lnTo>
                  <a:pt x="138" y="12"/>
                </a:lnTo>
                <a:lnTo>
                  <a:pt x="135" y="15"/>
                </a:lnTo>
                <a:lnTo>
                  <a:pt x="135" y="18"/>
                </a:lnTo>
                <a:lnTo>
                  <a:pt x="132" y="18"/>
                </a:lnTo>
                <a:lnTo>
                  <a:pt x="132" y="21"/>
                </a:lnTo>
                <a:lnTo>
                  <a:pt x="141" y="32"/>
                </a:lnTo>
                <a:lnTo>
                  <a:pt x="144" y="38"/>
                </a:lnTo>
                <a:lnTo>
                  <a:pt x="141" y="41"/>
                </a:lnTo>
                <a:lnTo>
                  <a:pt x="132" y="38"/>
                </a:lnTo>
                <a:lnTo>
                  <a:pt x="129" y="35"/>
                </a:lnTo>
                <a:lnTo>
                  <a:pt x="126" y="32"/>
                </a:lnTo>
                <a:lnTo>
                  <a:pt x="124" y="30"/>
                </a:lnTo>
                <a:lnTo>
                  <a:pt x="115" y="30"/>
                </a:lnTo>
                <a:lnTo>
                  <a:pt x="109" y="27"/>
                </a:lnTo>
                <a:lnTo>
                  <a:pt x="103" y="27"/>
                </a:lnTo>
                <a:lnTo>
                  <a:pt x="100" y="30"/>
                </a:lnTo>
                <a:lnTo>
                  <a:pt x="94" y="27"/>
                </a:lnTo>
                <a:lnTo>
                  <a:pt x="85" y="21"/>
                </a:lnTo>
                <a:lnTo>
                  <a:pt x="82" y="18"/>
                </a:lnTo>
                <a:lnTo>
                  <a:pt x="79" y="18"/>
                </a:lnTo>
                <a:lnTo>
                  <a:pt x="76" y="21"/>
                </a:lnTo>
                <a:lnTo>
                  <a:pt x="70" y="24"/>
                </a:lnTo>
                <a:lnTo>
                  <a:pt x="59" y="27"/>
                </a:lnTo>
                <a:lnTo>
                  <a:pt x="50" y="30"/>
                </a:lnTo>
                <a:lnTo>
                  <a:pt x="44" y="32"/>
                </a:lnTo>
                <a:lnTo>
                  <a:pt x="38" y="32"/>
                </a:lnTo>
                <a:lnTo>
                  <a:pt x="35" y="38"/>
                </a:lnTo>
                <a:lnTo>
                  <a:pt x="29" y="44"/>
                </a:lnTo>
                <a:lnTo>
                  <a:pt x="26" y="47"/>
                </a:lnTo>
                <a:lnTo>
                  <a:pt x="29" y="53"/>
                </a:lnTo>
                <a:lnTo>
                  <a:pt x="29" y="56"/>
                </a:lnTo>
                <a:lnTo>
                  <a:pt x="26" y="56"/>
                </a:lnTo>
                <a:lnTo>
                  <a:pt x="23" y="56"/>
                </a:lnTo>
                <a:lnTo>
                  <a:pt x="20" y="59"/>
                </a:lnTo>
                <a:lnTo>
                  <a:pt x="23" y="59"/>
                </a:lnTo>
                <a:lnTo>
                  <a:pt x="26" y="62"/>
                </a:lnTo>
                <a:lnTo>
                  <a:pt x="23" y="65"/>
                </a:lnTo>
                <a:lnTo>
                  <a:pt x="20" y="68"/>
                </a:lnTo>
                <a:lnTo>
                  <a:pt x="20" y="71"/>
                </a:lnTo>
                <a:lnTo>
                  <a:pt x="17" y="74"/>
                </a:lnTo>
                <a:lnTo>
                  <a:pt x="17" y="80"/>
                </a:lnTo>
                <a:lnTo>
                  <a:pt x="20" y="89"/>
                </a:lnTo>
                <a:lnTo>
                  <a:pt x="23" y="91"/>
                </a:lnTo>
                <a:lnTo>
                  <a:pt x="20" y="94"/>
                </a:lnTo>
                <a:lnTo>
                  <a:pt x="20" y="97"/>
                </a:lnTo>
                <a:lnTo>
                  <a:pt x="23" y="100"/>
                </a:lnTo>
                <a:lnTo>
                  <a:pt x="23" y="103"/>
                </a:lnTo>
                <a:lnTo>
                  <a:pt x="26" y="106"/>
                </a:lnTo>
                <a:lnTo>
                  <a:pt x="17" y="109"/>
                </a:lnTo>
                <a:lnTo>
                  <a:pt x="8" y="112"/>
                </a:lnTo>
                <a:lnTo>
                  <a:pt x="3" y="112"/>
                </a:lnTo>
                <a:lnTo>
                  <a:pt x="0" y="115"/>
                </a:lnTo>
                <a:lnTo>
                  <a:pt x="3" y="118"/>
                </a:lnTo>
                <a:lnTo>
                  <a:pt x="0" y="127"/>
                </a:lnTo>
                <a:lnTo>
                  <a:pt x="11" y="127"/>
                </a:lnTo>
                <a:lnTo>
                  <a:pt x="26" y="133"/>
                </a:lnTo>
                <a:lnTo>
                  <a:pt x="35" y="139"/>
                </a:lnTo>
                <a:lnTo>
                  <a:pt x="29" y="145"/>
                </a:lnTo>
                <a:lnTo>
                  <a:pt x="23" y="156"/>
                </a:lnTo>
                <a:lnTo>
                  <a:pt x="14" y="168"/>
                </a:lnTo>
                <a:lnTo>
                  <a:pt x="11" y="177"/>
                </a:lnTo>
                <a:lnTo>
                  <a:pt x="17" y="189"/>
                </a:lnTo>
                <a:lnTo>
                  <a:pt x="20" y="195"/>
                </a:lnTo>
                <a:lnTo>
                  <a:pt x="32" y="195"/>
                </a:lnTo>
                <a:lnTo>
                  <a:pt x="38" y="192"/>
                </a:lnTo>
                <a:lnTo>
                  <a:pt x="38" y="201"/>
                </a:lnTo>
                <a:lnTo>
                  <a:pt x="44" y="207"/>
                </a:lnTo>
                <a:lnTo>
                  <a:pt x="50" y="210"/>
                </a:lnTo>
                <a:lnTo>
                  <a:pt x="53" y="201"/>
                </a:lnTo>
                <a:lnTo>
                  <a:pt x="62" y="195"/>
                </a:lnTo>
                <a:lnTo>
                  <a:pt x="65" y="189"/>
                </a:lnTo>
                <a:lnTo>
                  <a:pt x="73" y="189"/>
                </a:lnTo>
                <a:lnTo>
                  <a:pt x="82" y="18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8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8CBADD-54BC-4BA9-90DF-15854EC1A6C5}"/>
              </a:ext>
            </a:extLst>
          </p:cNvPr>
          <p:cNvSpPr txBox="1"/>
          <p:nvPr/>
        </p:nvSpPr>
        <p:spPr>
          <a:xfrm>
            <a:off x="7293560" y="1333317"/>
            <a:ext cx="17407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Uttarakhand</a:t>
            </a:r>
            <a:endParaRPr kumimoji="0" lang="en-IN" sz="21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1291AF-168B-4B7D-941F-175079015DC0}"/>
              </a:ext>
            </a:extLst>
          </p:cNvPr>
          <p:cNvSpPr txBox="1"/>
          <p:nvPr/>
        </p:nvSpPr>
        <p:spPr>
          <a:xfrm>
            <a:off x="6651790" y="4216362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3,000+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Individuals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1B75C3-736A-4839-A76C-42E60564F38D}"/>
              </a:ext>
            </a:extLst>
          </p:cNvPr>
          <p:cNvSpPr txBox="1"/>
          <p:nvPr/>
        </p:nvSpPr>
        <p:spPr>
          <a:xfrm>
            <a:off x="7027844" y="3380920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13 Districts</a:t>
            </a: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69FBE133-5DD9-4788-85F9-EDB930252409}"/>
              </a:ext>
            </a:extLst>
          </p:cNvPr>
          <p:cNvSpPr/>
          <p:nvPr/>
        </p:nvSpPr>
        <p:spPr>
          <a:xfrm rot="10800000">
            <a:off x="7450406" y="3796808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E94B2EED-6ACE-4B55-A7AC-E184E2DC5A59}"/>
              </a:ext>
            </a:extLst>
          </p:cNvPr>
          <p:cNvSpPr/>
          <p:nvPr/>
        </p:nvSpPr>
        <p:spPr>
          <a:xfrm rot="10800000">
            <a:off x="7450406" y="4954889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C658A7-F5F7-445B-83D6-4CA0CB9C14D1}"/>
              </a:ext>
            </a:extLst>
          </p:cNvPr>
          <p:cNvSpPr txBox="1"/>
          <p:nvPr/>
        </p:nvSpPr>
        <p:spPr>
          <a:xfrm>
            <a:off x="6914233" y="5343294"/>
            <a:ext cx="2499451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10</a:t>
            </a: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Incubation Offers</a:t>
            </a:r>
            <a:endParaRPr kumimoji="0" lang="en-IN" sz="12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Freeform 125">
            <a:extLst>
              <a:ext uri="{FF2B5EF4-FFF2-40B4-BE49-F238E27FC236}">
                <a16:creationId xmlns:a16="http://schemas.microsoft.com/office/drawing/2014/main" id="{BEE30E06-64FE-43B1-8DF0-359FA46C5DEA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gray">
          <a:xfrm>
            <a:off x="9462943" y="1913624"/>
            <a:ext cx="2041631" cy="1340259"/>
          </a:xfrm>
          <a:custGeom>
            <a:avLst/>
            <a:gdLst>
              <a:gd name="T0" fmla="*/ 647 w 954"/>
              <a:gd name="T1" fmla="*/ 602 h 647"/>
              <a:gd name="T2" fmla="*/ 573 w 954"/>
              <a:gd name="T3" fmla="*/ 588 h 647"/>
              <a:gd name="T4" fmla="*/ 511 w 954"/>
              <a:gd name="T5" fmla="*/ 608 h 647"/>
              <a:gd name="T6" fmla="*/ 446 w 954"/>
              <a:gd name="T7" fmla="*/ 599 h 647"/>
              <a:gd name="T8" fmla="*/ 366 w 954"/>
              <a:gd name="T9" fmla="*/ 599 h 647"/>
              <a:gd name="T10" fmla="*/ 331 w 954"/>
              <a:gd name="T11" fmla="*/ 576 h 647"/>
              <a:gd name="T12" fmla="*/ 275 w 954"/>
              <a:gd name="T13" fmla="*/ 638 h 647"/>
              <a:gd name="T14" fmla="*/ 222 w 954"/>
              <a:gd name="T15" fmla="*/ 620 h 647"/>
              <a:gd name="T16" fmla="*/ 119 w 954"/>
              <a:gd name="T17" fmla="*/ 599 h 647"/>
              <a:gd name="T18" fmla="*/ 42 w 954"/>
              <a:gd name="T19" fmla="*/ 526 h 647"/>
              <a:gd name="T20" fmla="*/ 6 w 954"/>
              <a:gd name="T21" fmla="*/ 514 h 647"/>
              <a:gd name="T22" fmla="*/ 0 w 954"/>
              <a:gd name="T23" fmla="*/ 470 h 647"/>
              <a:gd name="T24" fmla="*/ 36 w 954"/>
              <a:gd name="T25" fmla="*/ 408 h 647"/>
              <a:gd name="T26" fmla="*/ 60 w 954"/>
              <a:gd name="T27" fmla="*/ 384 h 647"/>
              <a:gd name="T28" fmla="*/ 113 w 954"/>
              <a:gd name="T29" fmla="*/ 310 h 647"/>
              <a:gd name="T30" fmla="*/ 98 w 954"/>
              <a:gd name="T31" fmla="*/ 242 h 647"/>
              <a:gd name="T32" fmla="*/ 104 w 954"/>
              <a:gd name="T33" fmla="*/ 216 h 647"/>
              <a:gd name="T34" fmla="*/ 160 w 954"/>
              <a:gd name="T35" fmla="*/ 192 h 647"/>
              <a:gd name="T36" fmla="*/ 145 w 954"/>
              <a:gd name="T37" fmla="*/ 210 h 647"/>
              <a:gd name="T38" fmla="*/ 210 w 954"/>
              <a:gd name="T39" fmla="*/ 228 h 647"/>
              <a:gd name="T40" fmla="*/ 207 w 954"/>
              <a:gd name="T41" fmla="*/ 278 h 647"/>
              <a:gd name="T42" fmla="*/ 166 w 954"/>
              <a:gd name="T43" fmla="*/ 322 h 647"/>
              <a:gd name="T44" fmla="*/ 231 w 954"/>
              <a:gd name="T45" fmla="*/ 310 h 647"/>
              <a:gd name="T46" fmla="*/ 287 w 954"/>
              <a:gd name="T47" fmla="*/ 295 h 647"/>
              <a:gd name="T48" fmla="*/ 313 w 954"/>
              <a:gd name="T49" fmla="*/ 263 h 647"/>
              <a:gd name="T50" fmla="*/ 334 w 954"/>
              <a:gd name="T51" fmla="*/ 239 h 647"/>
              <a:gd name="T52" fmla="*/ 322 w 954"/>
              <a:gd name="T53" fmla="*/ 219 h 647"/>
              <a:gd name="T54" fmla="*/ 378 w 954"/>
              <a:gd name="T55" fmla="*/ 192 h 647"/>
              <a:gd name="T56" fmla="*/ 328 w 954"/>
              <a:gd name="T57" fmla="*/ 174 h 647"/>
              <a:gd name="T58" fmla="*/ 287 w 954"/>
              <a:gd name="T59" fmla="*/ 133 h 647"/>
              <a:gd name="T60" fmla="*/ 302 w 954"/>
              <a:gd name="T61" fmla="*/ 104 h 647"/>
              <a:gd name="T62" fmla="*/ 331 w 954"/>
              <a:gd name="T63" fmla="*/ 83 h 647"/>
              <a:gd name="T64" fmla="*/ 375 w 954"/>
              <a:gd name="T65" fmla="*/ 62 h 647"/>
              <a:gd name="T66" fmla="*/ 405 w 954"/>
              <a:gd name="T67" fmla="*/ 45 h 647"/>
              <a:gd name="T68" fmla="*/ 437 w 954"/>
              <a:gd name="T69" fmla="*/ 27 h 647"/>
              <a:gd name="T70" fmla="*/ 464 w 954"/>
              <a:gd name="T71" fmla="*/ 9 h 647"/>
              <a:gd name="T72" fmla="*/ 493 w 954"/>
              <a:gd name="T73" fmla="*/ 9 h 647"/>
              <a:gd name="T74" fmla="*/ 529 w 954"/>
              <a:gd name="T75" fmla="*/ 15 h 647"/>
              <a:gd name="T76" fmla="*/ 552 w 954"/>
              <a:gd name="T77" fmla="*/ 33 h 647"/>
              <a:gd name="T78" fmla="*/ 543 w 954"/>
              <a:gd name="T79" fmla="*/ 104 h 647"/>
              <a:gd name="T80" fmla="*/ 502 w 954"/>
              <a:gd name="T81" fmla="*/ 148 h 647"/>
              <a:gd name="T82" fmla="*/ 484 w 954"/>
              <a:gd name="T83" fmla="*/ 198 h 647"/>
              <a:gd name="T84" fmla="*/ 467 w 954"/>
              <a:gd name="T85" fmla="*/ 239 h 647"/>
              <a:gd name="T86" fmla="*/ 479 w 954"/>
              <a:gd name="T87" fmla="*/ 281 h 647"/>
              <a:gd name="T88" fmla="*/ 543 w 954"/>
              <a:gd name="T89" fmla="*/ 284 h 647"/>
              <a:gd name="T90" fmla="*/ 520 w 954"/>
              <a:gd name="T91" fmla="*/ 228 h 647"/>
              <a:gd name="T92" fmla="*/ 529 w 954"/>
              <a:gd name="T93" fmla="*/ 163 h 647"/>
              <a:gd name="T94" fmla="*/ 538 w 954"/>
              <a:gd name="T95" fmla="*/ 177 h 647"/>
              <a:gd name="T96" fmla="*/ 573 w 954"/>
              <a:gd name="T97" fmla="*/ 201 h 647"/>
              <a:gd name="T98" fmla="*/ 611 w 954"/>
              <a:gd name="T99" fmla="*/ 198 h 647"/>
              <a:gd name="T100" fmla="*/ 688 w 954"/>
              <a:gd name="T101" fmla="*/ 177 h 647"/>
              <a:gd name="T102" fmla="*/ 703 w 954"/>
              <a:gd name="T103" fmla="*/ 216 h 647"/>
              <a:gd name="T104" fmla="*/ 750 w 954"/>
              <a:gd name="T105" fmla="*/ 195 h 647"/>
              <a:gd name="T106" fmla="*/ 788 w 954"/>
              <a:gd name="T107" fmla="*/ 204 h 647"/>
              <a:gd name="T108" fmla="*/ 839 w 954"/>
              <a:gd name="T109" fmla="*/ 210 h 647"/>
              <a:gd name="T110" fmla="*/ 901 w 954"/>
              <a:gd name="T111" fmla="*/ 254 h 647"/>
              <a:gd name="T112" fmla="*/ 951 w 954"/>
              <a:gd name="T113" fmla="*/ 295 h 647"/>
              <a:gd name="T114" fmla="*/ 862 w 954"/>
              <a:gd name="T115" fmla="*/ 340 h 647"/>
              <a:gd name="T116" fmla="*/ 839 w 954"/>
              <a:gd name="T117" fmla="*/ 378 h 647"/>
              <a:gd name="T118" fmla="*/ 830 w 954"/>
              <a:gd name="T119" fmla="*/ 481 h 647"/>
              <a:gd name="T120" fmla="*/ 747 w 954"/>
              <a:gd name="T121" fmla="*/ 552 h 64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54"/>
              <a:gd name="T184" fmla="*/ 0 h 647"/>
              <a:gd name="T185" fmla="*/ 954 w 954"/>
              <a:gd name="T186" fmla="*/ 647 h 64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54" h="647">
                <a:moveTo>
                  <a:pt x="724" y="626"/>
                </a:moveTo>
                <a:lnTo>
                  <a:pt x="718" y="626"/>
                </a:lnTo>
                <a:lnTo>
                  <a:pt x="715" y="626"/>
                </a:lnTo>
                <a:lnTo>
                  <a:pt x="709" y="623"/>
                </a:lnTo>
                <a:lnTo>
                  <a:pt x="700" y="617"/>
                </a:lnTo>
                <a:lnTo>
                  <a:pt x="694" y="614"/>
                </a:lnTo>
                <a:lnTo>
                  <a:pt x="694" y="611"/>
                </a:lnTo>
                <a:lnTo>
                  <a:pt x="691" y="605"/>
                </a:lnTo>
                <a:lnTo>
                  <a:pt x="685" y="599"/>
                </a:lnTo>
                <a:lnTo>
                  <a:pt x="679" y="596"/>
                </a:lnTo>
                <a:lnTo>
                  <a:pt x="676" y="594"/>
                </a:lnTo>
                <a:lnTo>
                  <a:pt x="673" y="591"/>
                </a:lnTo>
                <a:lnTo>
                  <a:pt x="667" y="594"/>
                </a:lnTo>
                <a:lnTo>
                  <a:pt x="662" y="596"/>
                </a:lnTo>
                <a:lnTo>
                  <a:pt x="659" y="599"/>
                </a:lnTo>
                <a:lnTo>
                  <a:pt x="656" y="599"/>
                </a:lnTo>
                <a:lnTo>
                  <a:pt x="647" y="602"/>
                </a:lnTo>
                <a:lnTo>
                  <a:pt x="641" y="602"/>
                </a:lnTo>
                <a:lnTo>
                  <a:pt x="638" y="602"/>
                </a:lnTo>
                <a:lnTo>
                  <a:pt x="632" y="599"/>
                </a:lnTo>
                <a:lnTo>
                  <a:pt x="629" y="596"/>
                </a:lnTo>
                <a:lnTo>
                  <a:pt x="623" y="596"/>
                </a:lnTo>
                <a:lnTo>
                  <a:pt x="617" y="596"/>
                </a:lnTo>
                <a:lnTo>
                  <a:pt x="611" y="599"/>
                </a:lnTo>
                <a:lnTo>
                  <a:pt x="605" y="599"/>
                </a:lnTo>
                <a:lnTo>
                  <a:pt x="600" y="599"/>
                </a:lnTo>
                <a:lnTo>
                  <a:pt x="597" y="596"/>
                </a:lnTo>
                <a:lnTo>
                  <a:pt x="597" y="594"/>
                </a:lnTo>
                <a:lnTo>
                  <a:pt x="597" y="588"/>
                </a:lnTo>
                <a:lnTo>
                  <a:pt x="594" y="585"/>
                </a:lnTo>
                <a:lnTo>
                  <a:pt x="588" y="585"/>
                </a:lnTo>
                <a:lnTo>
                  <a:pt x="582" y="588"/>
                </a:lnTo>
                <a:lnTo>
                  <a:pt x="576" y="588"/>
                </a:lnTo>
                <a:lnTo>
                  <a:pt x="573" y="588"/>
                </a:lnTo>
                <a:lnTo>
                  <a:pt x="567" y="582"/>
                </a:lnTo>
                <a:lnTo>
                  <a:pt x="564" y="582"/>
                </a:lnTo>
                <a:lnTo>
                  <a:pt x="561" y="585"/>
                </a:lnTo>
                <a:lnTo>
                  <a:pt x="561" y="588"/>
                </a:lnTo>
                <a:lnTo>
                  <a:pt x="564" y="591"/>
                </a:lnTo>
                <a:lnTo>
                  <a:pt x="561" y="591"/>
                </a:lnTo>
                <a:lnTo>
                  <a:pt x="555" y="591"/>
                </a:lnTo>
                <a:lnTo>
                  <a:pt x="549" y="594"/>
                </a:lnTo>
                <a:lnTo>
                  <a:pt x="546" y="596"/>
                </a:lnTo>
                <a:lnTo>
                  <a:pt x="541" y="594"/>
                </a:lnTo>
                <a:lnTo>
                  <a:pt x="532" y="596"/>
                </a:lnTo>
                <a:lnTo>
                  <a:pt x="529" y="602"/>
                </a:lnTo>
                <a:lnTo>
                  <a:pt x="532" y="608"/>
                </a:lnTo>
                <a:lnTo>
                  <a:pt x="526" y="608"/>
                </a:lnTo>
                <a:lnTo>
                  <a:pt x="523" y="608"/>
                </a:lnTo>
                <a:lnTo>
                  <a:pt x="517" y="608"/>
                </a:lnTo>
                <a:lnTo>
                  <a:pt x="511" y="608"/>
                </a:lnTo>
                <a:lnTo>
                  <a:pt x="508" y="608"/>
                </a:lnTo>
                <a:lnTo>
                  <a:pt x="496" y="608"/>
                </a:lnTo>
                <a:lnTo>
                  <a:pt x="493" y="608"/>
                </a:lnTo>
                <a:lnTo>
                  <a:pt x="487" y="605"/>
                </a:lnTo>
                <a:lnTo>
                  <a:pt x="484" y="605"/>
                </a:lnTo>
                <a:lnTo>
                  <a:pt x="479" y="608"/>
                </a:lnTo>
                <a:lnTo>
                  <a:pt x="476" y="605"/>
                </a:lnTo>
                <a:lnTo>
                  <a:pt x="476" y="602"/>
                </a:lnTo>
                <a:lnTo>
                  <a:pt x="479" y="599"/>
                </a:lnTo>
                <a:lnTo>
                  <a:pt x="476" y="594"/>
                </a:lnTo>
                <a:lnTo>
                  <a:pt x="473" y="591"/>
                </a:lnTo>
                <a:lnTo>
                  <a:pt x="470" y="594"/>
                </a:lnTo>
                <a:lnTo>
                  <a:pt x="464" y="596"/>
                </a:lnTo>
                <a:lnTo>
                  <a:pt x="461" y="596"/>
                </a:lnTo>
                <a:lnTo>
                  <a:pt x="455" y="596"/>
                </a:lnTo>
                <a:lnTo>
                  <a:pt x="452" y="599"/>
                </a:lnTo>
                <a:lnTo>
                  <a:pt x="446" y="599"/>
                </a:lnTo>
                <a:lnTo>
                  <a:pt x="446" y="602"/>
                </a:lnTo>
                <a:lnTo>
                  <a:pt x="443" y="605"/>
                </a:lnTo>
                <a:lnTo>
                  <a:pt x="431" y="611"/>
                </a:lnTo>
                <a:lnTo>
                  <a:pt x="417" y="617"/>
                </a:lnTo>
                <a:lnTo>
                  <a:pt x="411" y="614"/>
                </a:lnTo>
                <a:lnTo>
                  <a:pt x="405" y="614"/>
                </a:lnTo>
                <a:lnTo>
                  <a:pt x="396" y="617"/>
                </a:lnTo>
                <a:lnTo>
                  <a:pt x="387" y="614"/>
                </a:lnTo>
                <a:lnTo>
                  <a:pt x="384" y="617"/>
                </a:lnTo>
                <a:lnTo>
                  <a:pt x="381" y="617"/>
                </a:lnTo>
                <a:lnTo>
                  <a:pt x="378" y="614"/>
                </a:lnTo>
                <a:lnTo>
                  <a:pt x="372" y="614"/>
                </a:lnTo>
                <a:lnTo>
                  <a:pt x="369" y="611"/>
                </a:lnTo>
                <a:lnTo>
                  <a:pt x="372" y="608"/>
                </a:lnTo>
                <a:lnTo>
                  <a:pt x="369" y="605"/>
                </a:lnTo>
                <a:lnTo>
                  <a:pt x="366" y="602"/>
                </a:lnTo>
                <a:lnTo>
                  <a:pt x="366" y="599"/>
                </a:lnTo>
                <a:lnTo>
                  <a:pt x="369" y="596"/>
                </a:lnTo>
                <a:lnTo>
                  <a:pt x="372" y="596"/>
                </a:lnTo>
                <a:lnTo>
                  <a:pt x="378" y="599"/>
                </a:lnTo>
                <a:lnTo>
                  <a:pt x="384" y="599"/>
                </a:lnTo>
                <a:lnTo>
                  <a:pt x="384" y="596"/>
                </a:lnTo>
                <a:lnTo>
                  <a:pt x="384" y="594"/>
                </a:lnTo>
                <a:lnTo>
                  <a:pt x="381" y="588"/>
                </a:lnTo>
                <a:lnTo>
                  <a:pt x="381" y="582"/>
                </a:lnTo>
                <a:lnTo>
                  <a:pt x="378" y="576"/>
                </a:lnTo>
                <a:lnTo>
                  <a:pt x="369" y="573"/>
                </a:lnTo>
                <a:lnTo>
                  <a:pt x="363" y="573"/>
                </a:lnTo>
                <a:lnTo>
                  <a:pt x="355" y="573"/>
                </a:lnTo>
                <a:lnTo>
                  <a:pt x="349" y="576"/>
                </a:lnTo>
                <a:lnTo>
                  <a:pt x="346" y="579"/>
                </a:lnTo>
                <a:lnTo>
                  <a:pt x="340" y="579"/>
                </a:lnTo>
                <a:lnTo>
                  <a:pt x="337" y="576"/>
                </a:lnTo>
                <a:lnTo>
                  <a:pt x="331" y="576"/>
                </a:lnTo>
                <a:lnTo>
                  <a:pt x="328" y="576"/>
                </a:lnTo>
                <a:lnTo>
                  <a:pt x="322" y="579"/>
                </a:lnTo>
                <a:lnTo>
                  <a:pt x="316" y="585"/>
                </a:lnTo>
                <a:lnTo>
                  <a:pt x="310" y="588"/>
                </a:lnTo>
                <a:lnTo>
                  <a:pt x="304" y="588"/>
                </a:lnTo>
                <a:lnTo>
                  <a:pt x="296" y="591"/>
                </a:lnTo>
                <a:lnTo>
                  <a:pt x="293" y="596"/>
                </a:lnTo>
                <a:lnTo>
                  <a:pt x="290" y="602"/>
                </a:lnTo>
                <a:lnTo>
                  <a:pt x="290" y="605"/>
                </a:lnTo>
                <a:lnTo>
                  <a:pt x="287" y="611"/>
                </a:lnTo>
                <a:lnTo>
                  <a:pt x="281" y="614"/>
                </a:lnTo>
                <a:lnTo>
                  <a:pt x="275" y="620"/>
                </a:lnTo>
                <a:lnTo>
                  <a:pt x="281" y="623"/>
                </a:lnTo>
                <a:lnTo>
                  <a:pt x="284" y="623"/>
                </a:lnTo>
                <a:lnTo>
                  <a:pt x="281" y="626"/>
                </a:lnTo>
                <a:lnTo>
                  <a:pt x="278" y="629"/>
                </a:lnTo>
                <a:lnTo>
                  <a:pt x="275" y="638"/>
                </a:lnTo>
                <a:lnTo>
                  <a:pt x="272" y="641"/>
                </a:lnTo>
                <a:lnTo>
                  <a:pt x="263" y="641"/>
                </a:lnTo>
                <a:lnTo>
                  <a:pt x="257" y="641"/>
                </a:lnTo>
                <a:lnTo>
                  <a:pt x="251" y="644"/>
                </a:lnTo>
                <a:lnTo>
                  <a:pt x="245" y="647"/>
                </a:lnTo>
                <a:lnTo>
                  <a:pt x="242" y="647"/>
                </a:lnTo>
                <a:lnTo>
                  <a:pt x="237" y="644"/>
                </a:lnTo>
                <a:lnTo>
                  <a:pt x="231" y="644"/>
                </a:lnTo>
                <a:lnTo>
                  <a:pt x="225" y="644"/>
                </a:lnTo>
                <a:lnTo>
                  <a:pt x="225" y="641"/>
                </a:lnTo>
                <a:lnTo>
                  <a:pt x="219" y="638"/>
                </a:lnTo>
                <a:lnTo>
                  <a:pt x="216" y="632"/>
                </a:lnTo>
                <a:lnTo>
                  <a:pt x="222" y="632"/>
                </a:lnTo>
                <a:lnTo>
                  <a:pt x="225" y="632"/>
                </a:lnTo>
                <a:lnTo>
                  <a:pt x="225" y="629"/>
                </a:lnTo>
                <a:lnTo>
                  <a:pt x="222" y="623"/>
                </a:lnTo>
                <a:lnTo>
                  <a:pt x="222" y="620"/>
                </a:lnTo>
                <a:lnTo>
                  <a:pt x="219" y="614"/>
                </a:lnTo>
                <a:lnTo>
                  <a:pt x="216" y="611"/>
                </a:lnTo>
                <a:lnTo>
                  <a:pt x="213" y="611"/>
                </a:lnTo>
                <a:lnTo>
                  <a:pt x="207" y="608"/>
                </a:lnTo>
                <a:lnTo>
                  <a:pt x="204" y="608"/>
                </a:lnTo>
                <a:lnTo>
                  <a:pt x="201" y="608"/>
                </a:lnTo>
                <a:lnTo>
                  <a:pt x="195" y="605"/>
                </a:lnTo>
                <a:lnTo>
                  <a:pt x="189" y="605"/>
                </a:lnTo>
                <a:lnTo>
                  <a:pt x="181" y="608"/>
                </a:lnTo>
                <a:lnTo>
                  <a:pt x="175" y="605"/>
                </a:lnTo>
                <a:lnTo>
                  <a:pt x="166" y="608"/>
                </a:lnTo>
                <a:lnTo>
                  <a:pt x="154" y="605"/>
                </a:lnTo>
                <a:lnTo>
                  <a:pt x="139" y="602"/>
                </a:lnTo>
                <a:lnTo>
                  <a:pt x="133" y="599"/>
                </a:lnTo>
                <a:lnTo>
                  <a:pt x="130" y="599"/>
                </a:lnTo>
                <a:lnTo>
                  <a:pt x="124" y="599"/>
                </a:lnTo>
                <a:lnTo>
                  <a:pt x="119" y="599"/>
                </a:lnTo>
                <a:lnTo>
                  <a:pt x="113" y="596"/>
                </a:lnTo>
                <a:lnTo>
                  <a:pt x="107" y="591"/>
                </a:lnTo>
                <a:lnTo>
                  <a:pt x="107" y="588"/>
                </a:lnTo>
                <a:lnTo>
                  <a:pt x="104" y="582"/>
                </a:lnTo>
                <a:lnTo>
                  <a:pt x="101" y="579"/>
                </a:lnTo>
                <a:lnTo>
                  <a:pt x="95" y="579"/>
                </a:lnTo>
                <a:lnTo>
                  <a:pt x="89" y="576"/>
                </a:lnTo>
                <a:lnTo>
                  <a:pt x="86" y="573"/>
                </a:lnTo>
                <a:lnTo>
                  <a:pt x="77" y="573"/>
                </a:lnTo>
                <a:lnTo>
                  <a:pt x="71" y="573"/>
                </a:lnTo>
                <a:lnTo>
                  <a:pt x="54" y="567"/>
                </a:lnTo>
                <a:lnTo>
                  <a:pt x="51" y="564"/>
                </a:lnTo>
                <a:lnTo>
                  <a:pt x="45" y="558"/>
                </a:lnTo>
                <a:lnTo>
                  <a:pt x="48" y="546"/>
                </a:lnTo>
                <a:lnTo>
                  <a:pt x="51" y="540"/>
                </a:lnTo>
                <a:lnTo>
                  <a:pt x="45" y="532"/>
                </a:lnTo>
                <a:lnTo>
                  <a:pt x="42" y="526"/>
                </a:lnTo>
                <a:lnTo>
                  <a:pt x="39" y="526"/>
                </a:lnTo>
                <a:lnTo>
                  <a:pt x="36" y="526"/>
                </a:lnTo>
                <a:lnTo>
                  <a:pt x="36" y="529"/>
                </a:lnTo>
                <a:lnTo>
                  <a:pt x="33" y="529"/>
                </a:lnTo>
                <a:lnTo>
                  <a:pt x="33" y="532"/>
                </a:lnTo>
                <a:lnTo>
                  <a:pt x="30" y="532"/>
                </a:lnTo>
                <a:lnTo>
                  <a:pt x="27" y="532"/>
                </a:lnTo>
                <a:lnTo>
                  <a:pt x="27" y="534"/>
                </a:lnTo>
                <a:lnTo>
                  <a:pt x="24" y="534"/>
                </a:lnTo>
                <a:lnTo>
                  <a:pt x="21" y="534"/>
                </a:lnTo>
                <a:lnTo>
                  <a:pt x="18" y="534"/>
                </a:lnTo>
                <a:lnTo>
                  <a:pt x="15" y="534"/>
                </a:lnTo>
                <a:lnTo>
                  <a:pt x="12" y="532"/>
                </a:lnTo>
                <a:lnTo>
                  <a:pt x="9" y="532"/>
                </a:lnTo>
                <a:lnTo>
                  <a:pt x="6" y="526"/>
                </a:lnTo>
                <a:lnTo>
                  <a:pt x="9" y="520"/>
                </a:lnTo>
                <a:lnTo>
                  <a:pt x="6" y="514"/>
                </a:lnTo>
                <a:lnTo>
                  <a:pt x="6" y="511"/>
                </a:lnTo>
                <a:lnTo>
                  <a:pt x="6" y="505"/>
                </a:lnTo>
                <a:lnTo>
                  <a:pt x="6" y="499"/>
                </a:lnTo>
                <a:lnTo>
                  <a:pt x="3" y="499"/>
                </a:lnTo>
                <a:lnTo>
                  <a:pt x="3" y="496"/>
                </a:lnTo>
                <a:lnTo>
                  <a:pt x="3" y="490"/>
                </a:lnTo>
                <a:lnTo>
                  <a:pt x="6" y="484"/>
                </a:lnTo>
                <a:lnTo>
                  <a:pt x="18" y="487"/>
                </a:lnTo>
                <a:lnTo>
                  <a:pt x="21" y="487"/>
                </a:lnTo>
                <a:lnTo>
                  <a:pt x="27" y="484"/>
                </a:lnTo>
                <a:lnTo>
                  <a:pt x="24" y="478"/>
                </a:lnTo>
                <a:lnTo>
                  <a:pt x="18" y="478"/>
                </a:lnTo>
                <a:lnTo>
                  <a:pt x="12" y="478"/>
                </a:lnTo>
                <a:lnTo>
                  <a:pt x="9" y="478"/>
                </a:lnTo>
                <a:lnTo>
                  <a:pt x="9" y="473"/>
                </a:lnTo>
                <a:lnTo>
                  <a:pt x="3" y="470"/>
                </a:lnTo>
                <a:lnTo>
                  <a:pt x="0" y="470"/>
                </a:lnTo>
                <a:lnTo>
                  <a:pt x="0" y="464"/>
                </a:lnTo>
                <a:lnTo>
                  <a:pt x="6" y="467"/>
                </a:lnTo>
                <a:lnTo>
                  <a:pt x="12" y="470"/>
                </a:lnTo>
                <a:lnTo>
                  <a:pt x="15" y="467"/>
                </a:lnTo>
                <a:lnTo>
                  <a:pt x="21" y="461"/>
                </a:lnTo>
                <a:lnTo>
                  <a:pt x="24" y="458"/>
                </a:lnTo>
                <a:lnTo>
                  <a:pt x="30" y="455"/>
                </a:lnTo>
                <a:lnTo>
                  <a:pt x="36" y="458"/>
                </a:lnTo>
                <a:lnTo>
                  <a:pt x="36" y="455"/>
                </a:lnTo>
                <a:lnTo>
                  <a:pt x="42" y="446"/>
                </a:lnTo>
                <a:lnTo>
                  <a:pt x="54" y="431"/>
                </a:lnTo>
                <a:lnTo>
                  <a:pt x="45" y="425"/>
                </a:lnTo>
                <a:lnTo>
                  <a:pt x="39" y="425"/>
                </a:lnTo>
                <a:lnTo>
                  <a:pt x="36" y="422"/>
                </a:lnTo>
                <a:lnTo>
                  <a:pt x="36" y="419"/>
                </a:lnTo>
                <a:lnTo>
                  <a:pt x="42" y="416"/>
                </a:lnTo>
                <a:lnTo>
                  <a:pt x="36" y="408"/>
                </a:lnTo>
                <a:lnTo>
                  <a:pt x="39" y="408"/>
                </a:lnTo>
                <a:lnTo>
                  <a:pt x="42" y="405"/>
                </a:lnTo>
                <a:lnTo>
                  <a:pt x="48" y="408"/>
                </a:lnTo>
                <a:lnTo>
                  <a:pt x="54" y="408"/>
                </a:lnTo>
                <a:lnTo>
                  <a:pt x="57" y="408"/>
                </a:lnTo>
                <a:lnTo>
                  <a:pt x="62" y="405"/>
                </a:lnTo>
                <a:lnTo>
                  <a:pt x="74" y="399"/>
                </a:lnTo>
                <a:lnTo>
                  <a:pt x="77" y="399"/>
                </a:lnTo>
                <a:lnTo>
                  <a:pt x="83" y="396"/>
                </a:lnTo>
                <a:lnTo>
                  <a:pt x="86" y="393"/>
                </a:lnTo>
                <a:lnTo>
                  <a:pt x="80" y="393"/>
                </a:lnTo>
                <a:lnTo>
                  <a:pt x="77" y="390"/>
                </a:lnTo>
                <a:lnTo>
                  <a:pt x="74" y="390"/>
                </a:lnTo>
                <a:lnTo>
                  <a:pt x="71" y="390"/>
                </a:lnTo>
                <a:lnTo>
                  <a:pt x="68" y="387"/>
                </a:lnTo>
                <a:lnTo>
                  <a:pt x="65" y="384"/>
                </a:lnTo>
                <a:lnTo>
                  <a:pt x="60" y="384"/>
                </a:lnTo>
                <a:lnTo>
                  <a:pt x="60" y="378"/>
                </a:lnTo>
                <a:lnTo>
                  <a:pt x="65" y="372"/>
                </a:lnTo>
                <a:lnTo>
                  <a:pt x="68" y="369"/>
                </a:lnTo>
                <a:lnTo>
                  <a:pt x="71" y="366"/>
                </a:lnTo>
                <a:lnTo>
                  <a:pt x="74" y="366"/>
                </a:lnTo>
                <a:lnTo>
                  <a:pt x="77" y="363"/>
                </a:lnTo>
                <a:lnTo>
                  <a:pt x="86" y="360"/>
                </a:lnTo>
                <a:lnTo>
                  <a:pt x="92" y="357"/>
                </a:lnTo>
                <a:lnTo>
                  <a:pt x="101" y="352"/>
                </a:lnTo>
                <a:lnTo>
                  <a:pt x="104" y="349"/>
                </a:lnTo>
                <a:lnTo>
                  <a:pt x="104" y="343"/>
                </a:lnTo>
                <a:lnTo>
                  <a:pt x="107" y="340"/>
                </a:lnTo>
                <a:lnTo>
                  <a:pt x="110" y="334"/>
                </a:lnTo>
                <a:lnTo>
                  <a:pt x="110" y="328"/>
                </a:lnTo>
                <a:lnTo>
                  <a:pt x="110" y="322"/>
                </a:lnTo>
                <a:lnTo>
                  <a:pt x="113" y="316"/>
                </a:lnTo>
                <a:lnTo>
                  <a:pt x="113" y="310"/>
                </a:lnTo>
                <a:lnTo>
                  <a:pt x="113" y="304"/>
                </a:lnTo>
                <a:lnTo>
                  <a:pt x="107" y="298"/>
                </a:lnTo>
                <a:lnTo>
                  <a:pt x="107" y="293"/>
                </a:lnTo>
                <a:lnTo>
                  <a:pt x="107" y="287"/>
                </a:lnTo>
                <a:lnTo>
                  <a:pt x="104" y="284"/>
                </a:lnTo>
                <a:lnTo>
                  <a:pt x="98" y="281"/>
                </a:lnTo>
                <a:lnTo>
                  <a:pt x="92" y="281"/>
                </a:lnTo>
                <a:lnTo>
                  <a:pt x="92" y="278"/>
                </a:lnTo>
                <a:lnTo>
                  <a:pt x="95" y="275"/>
                </a:lnTo>
                <a:lnTo>
                  <a:pt x="98" y="269"/>
                </a:lnTo>
                <a:lnTo>
                  <a:pt x="101" y="266"/>
                </a:lnTo>
                <a:lnTo>
                  <a:pt x="101" y="260"/>
                </a:lnTo>
                <a:lnTo>
                  <a:pt x="95" y="254"/>
                </a:lnTo>
                <a:lnTo>
                  <a:pt x="92" y="254"/>
                </a:lnTo>
                <a:lnTo>
                  <a:pt x="92" y="248"/>
                </a:lnTo>
                <a:lnTo>
                  <a:pt x="95" y="242"/>
                </a:lnTo>
                <a:lnTo>
                  <a:pt x="98" y="242"/>
                </a:lnTo>
                <a:lnTo>
                  <a:pt x="98" y="239"/>
                </a:lnTo>
                <a:lnTo>
                  <a:pt x="98" y="236"/>
                </a:lnTo>
                <a:lnTo>
                  <a:pt x="98" y="234"/>
                </a:lnTo>
                <a:lnTo>
                  <a:pt x="98" y="231"/>
                </a:lnTo>
                <a:lnTo>
                  <a:pt x="98" y="225"/>
                </a:lnTo>
                <a:lnTo>
                  <a:pt x="101" y="222"/>
                </a:lnTo>
                <a:lnTo>
                  <a:pt x="104" y="231"/>
                </a:lnTo>
                <a:lnTo>
                  <a:pt x="104" y="236"/>
                </a:lnTo>
                <a:lnTo>
                  <a:pt x="107" y="239"/>
                </a:lnTo>
                <a:lnTo>
                  <a:pt x="116" y="236"/>
                </a:lnTo>
                <a:lnTo>
                  <a:pt x="119" y="234"/>
                </a:lnTo>
                <a:lnTo>
                  <a:pt x="121" y="234"/>
                </a:lnTo>
                <a:lnTo>
                  <a:pt x="119" y="225"/>
                </a:lnTo>
                <a:lnTo>
                  <a:pt x="116" y="225"/>
                </a:lnTo>
                <a:lnTo>
                  <a:pt x="104" y="222"/>
                </a:lnTo>
                <a:lnTo>
                  <a:pt x="104" y="219"/>
                </a:lnTo>
                <a:lnTo>
                  <a:pt x="104" y="216"/>
                </a:lnTo>
                <a:lnTo>
                  <a:pt x="104" y="210"/>
                </a:lnTo>
                <a:lnTo>
                  <a:pt x="104" y="207"/>
                </a:lnTo>
                <a:lnTo>
                  <a:pt x="107" y="204"/>
                </a:lnTo>
                <a:lnTo>
                  <a:pt x="113" y="207"/>
                </a:lnTo>
                <a:lnTo>
                  <a:pt x="116" y="210"/>
                </a:lnTo>
                <a:lnTo>
                  <a:pt x="119" y="213"/>
                </a:lnTo>
                <a:lnTo>
                  <a:pt x="124" y="216"/>
                </a:lnTo>
                <a:lnTo>
                  <a:pt x="130" y="213"/>
                </a:lnTo>
                <a:lnTo>
                  <a:pt x="133" y="213"/>
                </a:lnTo>
                <a:lnTo>
                  <a:pt x="136" y="207"/>
                </a:lnTo>
                <a:lnTo>
                  <a:pt x="136" y="204"/>
                </a:lnTo>
                <a:lnTo>
                  <a:pt x="139" y="198"/>
                </a:lnTo>
                <a:lnTo>
                  <a:pt x="142" y="195"/>
                </a:lnTo>
                <a:lnTo>
                  <a:pt x="145" y="195"/>
                </a:lnTo>
                <a:lnTo>
                  <a:pt x="148" y="195"/>
                </a:lnTo>
                <a:lnTo>
                  <a:pt x="154" y="192"/>
                </a:lnTo>
                <a:lnTo>
                  <a:pt x="160" y="192"/>
                </a:lnTo>
                <a:lnTo>
                  <a:pt x="163" y="195"/>
                </a:lnTo>
                <a:lnTo>
                  <a:pt x="163" y="198"/>
                </a:lnTo>
                <a:lnTo>
                  <a:pt x="160" y="204"/>
                </a:lnTo>
                <a:lnTo>
                  <a:pt x="160" y="207"/>
                </a:lnTo>
                <a:lnTo>
                  <a:pt x="157" y="207"/>
                </a:lnTo>
                <a:lnTo>
                  <a:pt x="157" y="201"/>
                </a:lnTo>
                <a:lnTo>
                  <a:pt x="154" y="201"/>
                </a:lnTo>
                <a:lnTo>
                  <a:pt x="154" y="204"/>
                </a:lnTo>
                <a:lnTo>
                  <a:pt x="157" y="210"/>
                </a:lnTo>
                <a:lnTo>
                  <a:pt x="163" y="213"/>
                </a:lnTo>
                <a:lnTo>
                  <a:pt x="169" y="210"/>
                </a:lnTo>
                <a:lnTo>
                  <a:pt x="169" y="216"/>
                </a:lnTo>
                <a:lnTo>
                  <a:pt x="163" y="216"/>
                </a:lnTo>
                <a:lnTo>
                  <a:pt x="160" y="219"/>
                </a:lnTo>
                <a:lnTo>
                  <a:pt x="154" y="216"/>
                </a:lnTo>
                <a:lnTo>
                  <a:pt x="151" y="213"/>
                </a:lnTo>
                <a:lnTo>
                  <a:pt x="145" y="210"/>
                </a:lnTo>
                <a:lnTo>
                  <a:pt x="148" y="213"/>
                </a:lnTo>
                <a:lnTo>
                  <a:pt x="151" y="219"/>
                </a:lnTo>
                <a:lnTo>
                  <a:pt x="148" y="222"/>
                </a:lnTo>
                <a:lnTo>
                  <a:pt x="145" y="225"/>
                </a:lnTo>
                <a:lnTo>
                  <a:pt x="145" y="228"/>
                </a:lnTo>
                <a:lnTo>
                  <a:pt x="148" y="231"/>
                </a:lnTo>
                <a:lnTo>
                  <a:pt x="154" y="228"/>
                </a:lnTo>
                <a:lnTo>
                  <a:pt x="163" y="231"/>
                </a:lnTo>
                <a:lnTo>
                  <a:pt x="172" y="231"/>
                </a:lnTo>
                <a:lnTo>
                  <a:pt x="178" y="231"/>
                </a:lnTo>
                <a:lnTo>
                  <a:pt x="183" y="231"/>
                </a:lnTo>
                <a:lnTo>
                  <a:pt x="186" y="234"/>
                </a:lnTo>
                <a:lnTo>
                  <a:pt x="189" y="234"/>
                </a:lnTo>
                <a:lnTo>
                  <a:pt x="195" y="231"/>
                </a:lnTo>
                <a:lnTo>
                  <a:pt x="198" y="228"/>
                </a:lnTo>
                <a:lnTo>
                  <a:pt x="204" y="228"/>
                </a:lnTo>
                <a:lnTo>
                  <a:pt x="210" y="228"/>
                </a:lnTo>
                <a:lnTo>
                  <a:pt x="213" y="234"/>
                </a:lnTo>
                <a:lnTo>
                  <a:pt x="213" y="236"/>
                </a:lnTo>
                <a:lnTo>
                  <a:pt x="213" y="239"/>
                </a:lnTo>
                <a:lnTo>
                  <a:pt x="210" y="245"/>
                </a:lnTo>
                <a:lnTo>
                  <a:pt x="216" y="245"/>
                </a:lnTo>
                <a:lnTo>
                  <a:pt x="216" y="248"/>
                </a:lnTo>
                <a:lnTo>
                  <a:pt x="219" y="251"/>
                </a:lnTo>
                <a:lnTo>
                  <a:pt x="219" y="254"/>
                </a:lnTo>
                <a:lnTo>
                  <a:pt x="216" y="260"/>
                </a:lnTo>
                <a:lnTo>
                  <a:pt x="216" y="263"/>
                </a:lnTo>
                <a:lnTo>
                  <a:pt x="210" y="263"/>
                </a:lnTo>
                <a:lnTo>
                  <a:pt x="207" y="260"/>
                </a:lnTo>
                <a:lnTo>
                  <a:pt x="204" y="260"/>
                </a:lnTo>
                <a:lnTo>
                  <a:pt x="201" y="266"/>
                </a:lnTo>
                <a:lnTo>
                  <a:pt x="201" y="272"/>
                </a:lnTo>
                <a:lnTo>
                  <a:pt x="204" y="278"/>
                </a:lnTo>
                <a:lnTo>
                  <a:pt x="207" y="278"/>
                </a:lnTo>
                <a:lnTo>
                  <a:pt x="204" y="287"/>
                </a:lnTo>
                <a:lnTo>
                  <a:pt x="204" y="290"/>
                </a:lnTo>
                <a:lnTo>
                  <a:pt x="201" y="295"/>
                </a:lnTo>
                <a:lnTo>
                  <a:pt x="201" y="298"/>
                </a:lnTo>
                <a:lnTo>
                  <a:pt x="204" y="301"/>
                </a:lnTo>
                <a:lnTo>
                  <a:pt x="207" y="304"/>
                </a:lnTo>
                <a:lnTo>
                  <a:pt x="204" y="307"/>
                </a:lnTo>
                <a:lnTo>
                  <a:pt x="201" y="310"/>
                </a:lnTo>
                <a:lnTo>
                  <a:pt x="189" y="313"/>
                </a:lnTo>
                <a:lnTo>
                  <a:pt x="186" y="313"/>
                </a:lnTo>
                <a:lnTo>
                  <a:pt x="181" y="313"/>
                </a:lnTo>
                <a:lnTo>
                  <a:pt x="175" y="313"/>
                </a:lnTo>
                <a:lnTo>
                  <a:pt x="172" y="310"/>
                </a:lnTo>
                <a:lnTo>
                  <a:pt x="172" y="313"/>
                </a:lnTo>
                <a:lnTo>
                  <a:pt x="169" y="313"/>
                </a:lnTo>
                <a:lnTo>
                  <a:pt x="169" y="316"/>
                </a:lnTo>
                <a:lnTo>
                  <a:pt x="166" y="322"/>
                </a:lnTo>
                <a:lnTo>
                  <a:pt x="175" y="328"/>
                </a:lnTo>
                <a:lnTo>
                  <a:pt x="178" y="331"/>
                </a:lnTo>
                <a:lnTo>
                  <a:pt x="183" y="334"/>
                </a:lnTo>
                <a:lnTo>
                  <a:pt x="186" y="334"/>
                </a:lnTo>
                <a:lnTo>
                  <a:pt x="189" y="337"/>
                </a:lnTo>
                <a:lnTo>
                  <a:pt x="192" y="334"/>
                </a:lnTo>
                <a:lnTo>
                  <a:pt x="192" y="331"/>
                </a:lnTo>
                <a:lnTo>
                  <a:pt x="195" y="328"/>
                </a:lnTo>
                <a:lnTo>
                  <a:pt x="198" y="331"/>
                </a:lnTo>
                <a:lnTo>
                  <a:pt x="204" y="331"/>
                </a:lnTo>
                <a:lnTo>
                  <a:pt x="207" y="331"/>
                </a:lnTo>
                <a:lnTo>
                  <a:pt x="213" y="331"/>
                </a:lnTo>
                <a:lnTo>
                  <a:pt x="219" y="328"/>
                </a:lnTo>
                <a:lnTo>
                  <a:pt x="222" y="325"/>
                </a:lnTo>
                <a:lnTo>
                  <a:pt x="222" y="319"/>
                </a:lnTo>
                <a:lnTo>
                  <a:pt x="225" y="313"/>
                </a:lnTo>
                <a:lnTo>
                  <a:pt x="231" y="310"/>
                </a:lnTo>
                <a:lnTo>
                  <a:pt x="237" y="307"/>
                </a:lnTo>
                <a:lnTo>
                  <a:pt x="240" y="298"/>
                </a:lnTo>
                <a:lnTo>
                  <a:pt x="240" y="290"/>
                </a:lnTo>
                <a:lnTo>
                  <a:pt x="242" y="284"/>
                </a:lnTo>
                <a:lnTo>
                  <a:pt x="245" y="281"/>
                </a:lnTo>
                <a:lnTo>
                  <a:pt x="248" y="287"/>
                </a:lnTo>
                <a:lnTo>
                  <a:pt x="248" y="293"/>
                </a:lnTo>
                <a:lnTo>
                  <a:pt x="248" y="295"/>
                </a:lnTo>
                <a:lnTo>
                  <a:pt x="251" y="295"/>
                </a:lnTo>
                <a:lnTo>
                  <a:pt x="260" y="293"/>
                </a:lnTo>
                <a:lnTo>
                  <a:pt x="263" y="295"/>
                </a:lnTo>
                <a:lnTo>
                  <a:pt x="269" y="295"/>
                </a:lnTo>
                <a:lnTo>
                  <a:pt x="275" y="295"/>
                </a:lnTo>
                <a:lnTo>
                  <a:pt x="278" y="301"/>
                </a:lnTo>
                <a:lnTo>
                  <a:pt x="281" y="301"/>
                </a:lnTo>
                <a:lnTo>
                  <a:pt x="284" y="301"/>
                </a:lnTo>
                <a:lnTo>
                  <a:pt x="287" y="295"/>
                </a:lnTo>
                <a:lnTo>
                  <a:pt x="293" y="290"/>
                </a:lnTo>
                <a:lnTo>
                  <a:pt x="296" y="290"/>
                </a:lnTo>
                <a:lnTo>
                  <a:pt x="299" y="295"/>
                </a:lnTo>
                <a:lnTo>
                  <a:pt x="299" y="301"/>
                </a:lnTo>
                <a:lnTo>
                  <a:pt x="304" y="301"/>
                </a:lnTo>
                <a:lnTo>
                  <a:pt x="310" y="307"/>
                </a:lnTo>
                <a:lnTo>
                  <a:pt x="316" y="307"/>
                </a:lnTo>
                <a:lnTo>
                  <a:pt x="319" y="307"/>
                </a:lnTo>
                <a:lnTo>
                  <a:pt x="322" y="304"/>
                </a:lnTo>
                <a:lnTo>
                  <a:pt x="325" y="298"/>
                </a:lnTo>
                <a:lnTo>
                  <a:pt x="322" y="295"/>
                </a:lnTo>
                <a:lnTo>
                  <a:pt x="319" y="290"/>
                </a:lnTo>
                <a:lnTo>
                  <a:pt x="313" y="284"/>
                </a:lnTo>
                <a:lnTo>
                  <a:pt x="316" y="278"/>
                </a:lnTo>
                <a:lnTo>
                  <a:pt x="316" y="272"/>
                </a:lnTo>
                <a:lnTo>
                  <a:pt x="316" y="266"/>
                </a:lnTo>
                <a:lnTo>
                  <a:pt x="313" y="263"/>
                </a:lnTo>
                <a:lnTo>
                  <a:pt x="313" y="260"/>
                </a:lnTo>
                <a:lnTo>
                  <a:pt x="319" y="260"/>
                </a:lnTo>
                <a:lnTo>
                  <a:pt x="322" y="260"/>
                </a:lnTo>
                <a:lnTo>
                  <a:pt x="322" y="263"/>
                </a:lnTo>
                <a:lnTo>
                  <a:pt x="322" y="266"/>
                </a:lnTo>
                <a:lnTo>
                  <a:pt x="328" y="269"/>
                </a:lnTo>
                <a:lnTo>
                  <a:pt x="331" y="269"/>
                </a:lnTo>
                <a:lnTo>
                  <a:pt x="334" y="266"/>
                </a:lnTo>
                <a:lnTo>
                  <a:pt x="340" y="260"/>
                </a:lnTo>
                <a:lnTo>
                  <a:pt x="340" y="257"/>
                </a:lnTo>
                <a:lnTo>
                  <a:pt x="340" y="254"/>
                </a:lnTo>
                <a:lnTo>
                  <a:pt x="340" y="251"/>
                </a:lnTo>
                <a:lnTo>
                  <a:pt x="340" y="248"/>
                </a:lnTo>
                <a:lnTo>
                  <a:pt x="340" y="245"/>
                </a:lnTo>
                <a:lnTo>
                  <a:pt x="337" y="242"/>
                </a:lnTo>
                <a:lnTo>
                  <a:pt x="337" y="239"/>
                </a:lnTo>
                <a:lnTo>
                  <a:pt x="334" y="239"/>
                </a:lnTo>
                <a:lnTo>
                  <a:pt x="334" y="236"/>
                </a:lnTo>
                <a:lnTo>
                  <a:pt x="331" y="236"/>
                </a:lnTo>
                <a:lnTo>
                  <a:pt x="331" y="234"/>
                </a:lnTo>
                <a:lnTo>
                  <a:pt x="328" y="234"/>
                </a:lnTo>
                <a:lnTo>
                  <a:pt x="328" y="236"/>
                </a:lnTo>
                <a:lnTo>
                  <a:pt x="325" y="236"/>
                </a:lnTo>
                <a:lnTo>
                  <a:pt x="322" y="236"/>
                </a:lnTo>
                <a:lnTo>
                  <a:pt x="322" y="234"/>
                </a:lnTo>
                <a:lnTo>
                  <a:pt x="319" y="236"/>
                </a:lnTo>
                <a:lnTo>
                  <a:pt x="319" y="234"/>
                </a:lnTo>
                <a:lnTo>
                  <a:pt x="319" y="231"/>
                </a:lnTo>
                <a:lnTo>
                  <a:pt x="316" y="231"/>
                </a:lnTo>
                <a:lnTo>
                  <a:pt x="313" y="228"/>
                </a:lnTo>
                <a:lnTo>
                  <a:pt x="319" y="228"/>
                </a:lnTo>
                <a:lnTo>
                  <a:pt x="322" y="228"/>
                </a:lnTo>
                <a:lnTo>
                  <a:pt x="325" y="225"/>
                </a:lnTo>
                <a:lnTo>
                  <a:pt x="322" y="219"/>
                </a:lnTo>
                <a:lnTo>
                  <a:pt x="319" y="213"/>
                </a:lnTo>
                <a:lnTo>
                  <a:pt x="319" y="210"/>
                </a:lnTo>
                <a:lnTo>
                  <a:pt x="325" y="204"/>
                </a:lnTo>
                <a:lnTo>
                  <a:pt x="328" y="204"/>
                </a:lnTo>
                <a:lnTo>
                  <a:pt x="331" y="201"/>
                </a:lnTo>
                <a:lnTo>
                  <a:pt x="337" y="201"/>
                </a:lnTo>
                <a:lnTo>
                  <a:pt x="340" y="201"/>
                </a:lnTo>
                <a:lnTo>
                  <a:pt x="346" y="201"/>
                </a:lnTo>
                <a:lnTo>
                  <a:pt x="352" y="198"/>
                </a:lnTo>
                <a:lnTo>
                  <a:pt x="355" y="198"/>
                </a:lnTo>
                <a:lnTo>
                  <a:pt x="358" y="198"/>
                </a:lnTo>
                <a:lnTo>
                  <a:pt x="363" y="198"/>
                </a:lnTo>
                <a:lnTo>
                  <a:pt x="369" y="198"/>
                </a:lnTo>
                <a:lnTo>
                  <a:pt x="372" y="198"/>
                </a:lnTo>
                <a:lnTo>
                  <a:pt x="375" y="195"/>
                </a:lnTo>
                <a:lnTo>
                  <a:pt x="375" y="192"/>
                </a:lnTo>
                <a:lnTo>
                  <a:pt x="378" y="192"/>
                </a:lnTo>
                <a:lnTo>
                  <a:pt x="381" y="186"/>
                </a:lnTo>
                <a:lnTo>
                  <a:pt x="375" y="183"/>
                </a:lnTo>
                <a:lnTo>
                  <a:pt x="375" y="177"/>
                </a:lnTo>
                <a:lnTo>
                  <a:pt x="375" y="172"/>
                </a:lnTo>
                <a:lnTo>
                  <a:pt x="375" y="169"/>
                </a:lnTo>
                <a:lnTo>
                  <a:pt x="372" y="163"/>
                </a:lnTo>
                <a:lnTo>
                  <a:pt x="366" y="166"/>
                </a:lnTo>
                <a:lnTo>
                  <a:pt x="363" y="169"/>
                </a:lnTo>
                <a:lnTo>
                  <a:pt x="363" y="174"/>
                </a:lnTo>
                <a:lnTo>
                  <a:pt x="358" y="174"/>
                </a:lnTo>
                <a:lnTo>
                  <a:pt x="352" y="174"/>
                </a:lnTo>
                <a:lnTo>
                  <a:pt x="346" y="172"/>
                </a:lnTo>
                <a:lnTo>
                  <a:pt x="343" y="174"/>
                </a:lnTo>
                <a:lnTo>
                  <a:pt x="337" y="174"/>
                </a:lnTo>
                <a:lnTo>
                  <a:pt x="334" y="177"/>
                </a:lnTo>
                <a:lnTo>
                  <a:pt x="331" y="174"/>
                </a:lnTo>
                <a:lnTo>
                  <a:pt x="328" y="174"/>
                </a:lnTo>
                <a:lnTo>
                  <a:pt x="319" y="174"/>
                </a:lnTo>
                <a:lnTo>
                  <a:pt x="313" y="172"/>
                </a:lnTo>
                <a:lnTo>
                  <a:pt x="310" y="172"/>
                </a:lnTo>
                <a:lnTo>
                  <a:pt x="307" y="172"/>
                </a:lnTo>
                <a:lnTo>
                  <a:pt x="304" y="169"/>
                </a:lnTo>
                <a:lnTo>
                  <a:pt x="296" y="160"/>
                </a:lnTo>
                <a:lnTo>
                  <a:pt x="296" y="157"/>
                </a:lnTo>
                <a:lnTo>
                  <a:pt x="293" y="157"/>
                </a:lnTo>
                <a:lnTo>
                  <a:pt x="293" y="154"/>
                </a:lnTo>
                <a:lnTo>
                  <a:pt x="293" y="151"/>
                </a:lnTo>
                <a:lnTo>
                  <a:pt x="290" y="151"/>
                </a:lnTo>
                <a:lnTo>
                  <a:pt x="290" y="148"/>
                </a:lnTo>
                <a:lnTo>
                  <a:pt x="287" y="145"/>
                </a:lnTo>
                <a:lnTo>
                  <a:pt x="287" y="142"/>
                </a:lnTo>
                <a:lnTo>
                  <a:pt x="287" y="139"/>
                </a:lnTo>
                <a:lnTo>
                  <a:pt x="287" y="136"/>
                </a:lnTo>
                <a:lnTo>
                  <a:pt x="287" y="133"/>
                </a:lnTo>
                <a:lnTo>
                  <a:pt x="287" y="130"/>
                </a:lnTo>
                <a:lnTo>
                  <a:pt x="287" y="127"/>
                </a:lnTo>
                <a:lnTo>
                  <a:pt x="284" y="127"/>
                </a:lnTo>
                <a:lnTo>
                  <a:pt x="284" y="124"/>
                </a:lnTo>
                <a:lnTo>
                  <a:pt x="287" y="124"/>
                </a:lnTo>
                <a:lnTo>
                  <a:pt x="287" y="121"/>
                </a:lnTo>
                <a:lnTo>
                  <a:pt x="290" y="121"/>
                </a:lnTo>
                <a:lnTo>
                  <a:pt x="290" y="118"/>
                </a:lnTo>
                <a:lnTo>
                  <a:pt x="290" y="115"/>
                </a:lnTo>
                <a:lnTo>
                  <a:pt x="290" y="113"/>
                </a:lnTo>
                <a:lnTo>
                  <a:pt x="293" y="113"/>
                </a:lnTo>
                <a:lnTo>
                  <a:pt x="293" y="110"/>
                </a:lnTo>
                <a:lnTo>
                  <a:pt x="296" y="110"/>
                </a:lnTo>
                <a:lnTo>
                  <a:pt x="296" y="107"/>
                </a:lnTo>
                <a:lnTo>
                  <a:pt x="299" y="107"/>
                </a:lnTo>
                <a:lnTo>
                  <a:pt x="302" y="107"/>
                </a:lnTo>
                <a:lnTo>
                  <a:pt x="302" y="104"/>
                </a:lnTo>
                <a:lnTo>
                  <a:pt x="304" y="104"/>
                </a:lnTo>
                <a:lnTo>
                  <a:pt x="307" y="104"/>
                </a:lnTo>
                <a:lnTo>
                  <a:pt x="310" y="104"/>
                </a:lnTo>
                <a:lnTo>
                  <a:pt x="313" y="104"/>
                </a:lnTo>
                <a:lnTo>
                  <a:pt x="313" y="101"/>
                </a:lnTo>
                <a:lnTo>
                  <a:pt x="316" y="101"/>
                </a:lnTo>
                <a:lnTo>
                  <a:pt x="319" y="101"/>
                </a:lnTo>
                <a:lnTo>
                  <a:pt x="319" y="98"/>
                </a:lnTo>
                <a:lnTo>
                  <a:pt x="319" y="95"/>
                </a:lnTo>
                <a:lnTo>
                  <a:pt x="322" y="95"/>
                </a:lnTo>
                <a:lnTo>
                  <a:pt x="322" y="92"/>
                </a:lnTo>
                <a:lnTo>
                  <a:pt x="325" y="92"/>
                </a:lnTo>
                <a:lnTo>
                  <a:pt x="325" y="89"/>
                </a:lnTo>
                <a:lnTo>
                  <a:pt x="328" y="89"/>
                </a:lnTo>
                <a:lnTo>
                  <a:pt x="328" y="86"/>
                </a:lnTo>
                <a:lnTo>
                  <a:pt x="331" y="86"/>
                </a:lnTo>
                <a:lnTo>
                  <a:pt x="331" y="83"/>
                </a:lnTo>
                <a:lnTo>
                  <a:pt x="334" y="83"/>
                </a:lnTo>
                <a:lnTo>
                  <a:pt x="337" y="83"/>
                </a:lnTo>
                <a:lnTo>
                  <a:pt x="340" y="80"/>
                </a:lnTo>
                <a:lnTo>
                  <a:pt x="343" y="77"/>
                </a:lnTo>
                <a:lnTo>
                  <a:pt x="346" y="74"/>
                </a:lnTo>
                <a:lnTo>
                  <a:pt x="349" y="74"/>
                </a:lnTo>
                <a:lnTo>
                  <a:pt x="352" y="74"/>
                </a:lnTo>
                <a:lnTo>
                  <a:pt x="355" y="71"/>
                </a:lnTo>
                <a:lnTo>
                  <a:pt x="355" y="68"/>
                </a:lnTo>
                <a:lnTo>
                  <a:pt x="358" y="68"/>
                </a:lnTo>
                <a:lnTo>
                  <a:pt x="361" y="71"/>
                </a:lnTo>
                <a:lnTo>
                  <a:pt x="363" y="71"/>
                </a:lnTo>
                <a:lnTo>
                  <a:pt x="363" y="68"/>
                </a:lnTo>
                <a:lnTo>
                  <a:pt x="366" y="68"/>
                </a:lnTo>
                <a:lnTo>
                  <a:pt x="369" y="65"/>
                </a:lnTo>
                <a:lnTo>
                  <a:pt x="372" y="62"/>
                </a:lnTo>
                <a:lnTo>
                  <a:pt x="375" y="62"/>
                </a:lnTo>
                <a:lnTo>
                  <a:pt x="375" y="59"/>
                </a:lnTo>
                <a:lnTo>
                  <a:pt x="375" y="56"/>
                </a:lnTo>
                <a:lnTo>
                  <a:pt x="378" y="56"/>
                </a:lnTo>
                <a:lnTo>
                  <a:pt x="381" y="56"/>
                </a:lnTo>
                <a:lnTo>
                  <a:pt x="384" y="56"/>
                </a:lnTo>
                <a:lnTo>
                  <a:pt x="384" y="53"/>
                </a:lnTo>
                <a:lnTo>
                  <a:pt x="387" y="56"/>
                </a:lnTo>
                <a:lnTo>
                  <a:pt x="387" y="53"/>
                </a:lnTo>
                <a:lnTo>
                  <a:pt x="387" y="51"/>
                </a:lnTo>
                <a:lnTo>
                  <a:pt x="390" y="51"/>
                </a:lnTo>
                <a:lnTo>
                  <a:pt x="393" y="51"/>
                </a:lnTo>
                <a:lnTo>
                  <a:pt x="396" y="51"/>
                </a:lnTo>
                <a:lnTo>
                  <a:pt x="399" y="51"/>
                </a:lnTo>
                <a:lnTo>
                  <a:pt x="399" y="48"/>
                </a:lnTo>
                <a:lnTo>
                  <a:pt x="402" y="48"/>
                </a:lnTo>
                <a:lnTo>
                  <a:pt x="405" y="48"/>
                </a:lnTo>
                <a:lnTo>
                  <a:pt x="405" y="45"/>
                </a:lnTo>
                <a:lnTo>
                  <a:pt x="408" y="45"/>
                </a:lnTo>
                <a:lnTo>
                  <a:pt x="408" y="42"/>
                </a:lnTo>
                <a:lnTo>
                  <a:pt x="411" y="42"/>
                </a:lnTo>
                <a:lnTo>
                  <a:pt x="414" y="42"/>
                </a:lnTo>
                <a:lnTo>
                  <a:pt x="417" y="42"/>
                </a:lnTo>
                <a:lnTo>
                  <a:pt x="420" y="42"/>
                </a:lnTo>
                <a:lnTo>
                  <a:pt x="420" y="39"/>
                </a:lnTo>
                <a:lnTo>
                  <a:pt x="420" y="36"/>
                </a:lnTo>
                <a:lnTo>
                  <a:pt x="423" y="36"/>
                </a:lnTo>
                <a:lnTo>
                  <a:pt x="425" y="36"/>
                </a:lnTo>
                <a:lnTo>
                  <a:pt x="428" y="36"/>
                </a:lnTo>
                <a:lnTo>
                  <a:pt x="428" y="33"/>
                </a:lnTo>
                <a:lnTo>
                  <a:pt x="431" y="33"/>
                </a:lnTo>
                <a:lnTo>
                  <a:pt x="428" y="30"/>
                </a:lnTo>
                <a:lnTo>
                  <a:pt x="431" y="30"/>
                </a:lnTo>
                <a:lnTo>
                  <a:pt x="434" y="30"/>
                </a:lnTo>
                <a:lnTo>
                  <a:pt x="437" y="27"/>
                </a:lnTo>
                <a:lnTo>
                  <a:pt x="437" y="24"/>
                </a:lnTo>
                <a:lnTo>
                  <a:pt x="440" y="24"/>
                </a:lnTo>
                <a:lnTo>
                  <a:pt x="443" y="24"/>
                </a:lnTo>
                <a:lnTo>
                  <a:pt x="446" y="21"/>
                </a:lnTo>
                <a:lnTo>
                  <a:pt x="449" y="21"/>
                </a:lnTo>
                <a:lnTo>
                  <a:pt x="452" y="21"/>
                </a:lnTo>
                <a:lnTo>
                  <a:pt x="452" y="24"/>
                </a:lnTo>
                <a:lnTo>
                  <a:pt x="455" y="24"/>
                </a:lnTo>
                <a:lnTo>
                  <a:pt x="458" y="21"/>
                </a:lnTo>
                <a:lnTo>
                  <a:pt x="458" y="18"/>
                </a:lnTo>
                <a:lnTo>
                  <a:pt x="458" y="15"/>
                </a:lnTo>
                <a:lnTo>
                  <a:pt x="461" y="15"/>
                </a:lnTo>
                <a:lnTo>
                  <a:pt x="461" y="12"/>
                </a:lnTo>
                <a:lnTo>
                  <a:pt x="458" y="12"/>
                </a:lnTo>
                <a:lnTo>
                  <a:pt x="458" y="9"/>
                </a:lnTo>
                <a:lnTo>
                  <a:pt x="461" y="9"/>
                </a:lnTo>
                <a:lnTo>
                  <a:pt x="464" y="9"/>
                </a:lnTo>
                <a:lnTo>
                  <a:pt x="464" y="12"/>
                </a:lnTo>
                <a:lnTo>
                  <a:pt x="467" y="12"/>
                </a:lnTo>
                <a:lnTo>
                  <a:pt x="467" y="9"/>
                </a:lnTo>
                <a:lnTo>
                  <a:pt x="467" y="6"/>
                </a:lnTo>
                <a:lnTo>
                  <a:pt x="470" y="6"/>
                </a:lnTo>
                <a:lnTo>
                  <a:pt x="473" y="6"/>
                </a:lnTo>
                <a:lnTo>
                  <a:pt x="476" y="6"/>
                </a:lnTo>
                <a:lnTo>
                  <a:pt x="476" y="3"/>
                </a:lnTo>
                <a:lnTo>
                  <a:pt x="479" y="3"/>
                </a:lnTo>
                <a:lnTo>
                  <a:pt x="482" y="0"/>
                </a:lnTo>
                <a:lnTo>
                  <a:pt x="482" y="3"/>
                </a:lnTo>
                <a:lnTo>
                  <a:pt x="484" y="0"/>
                </a:lnTo>
                <a:lnTo>
                  <a:pt x="487" y="0"/>
                </a:lnTo>
                <a:lnTo>
                  <a:pt x="487" y="6"/>
                </a:lnTo>
                <a:lnTo>
                  <a:pt x="490" y="6"/>
                </a:lnTo>
                <a:lnTo>
                  <a:pt x="493" y="6"/>
                </a:lnTo>
                <a:lnTo>
                  <a:pt x="493" y="9"/>
                </a:lnTo>
                <a:lnTo>
                  <a:pt x="496" y="12"/>
                </a:lnTo>
                <a:lnTo>
                  <a:pt x="499" y="12"/>
                </a:lnTo>
                <a:lnTo>
                  <a:pt x="502" y="12"/>
                </a:lnTo>
                <a:lnTo>
                  <a:pt x="505" y="15"/>
                </a:lnTo>
                <a:lnTo>
                  <a:pt x="508" y="15"/>
                </a:lnTo>
                <a:lnTo>
                  <a:pt x="511" y="15"/>
                </a:lnTo>
                <a:lnTo>
                  <a:pt x="511" y="12"/>
                </a:lnTo>
                <a:lnTo>
                  <a:pt x="514" y="12"/>
                </a:lnTo>
                <a:lnTo>
                  <a:pt x="514" y="15"/>
                </a:lnTo>
                <a:lnTo>
                  <a:pt x="517" y="15"/>
                </a:lnTo>
                <a:lnTo>
                  <a:pt x="517" y="12"/>
                </a:lnTo>
                <a:lnTo>
                  <a:pt x="520" y="12"/>
                </a:lnTo>
                <a:lnTo>
                  <a:pt x="523" y="9"/>
                </a:lnTo>
                <a:lnTo>
                  <a:pt x="523" y="12"/>
                </a:lnTo>
                <a:lnTo>
                  <a:pt x="526" y="12"/>
                </a:lnTo>
                <a:lnTo>
                  <a:pt x="526" y="15"/>
                </a:lnTo>
                <a:lnTo>
                  <a:pt x="529" y="15"/>
                </a:lnTo>
                <a:lnTo>
                  <a:pt x="532" y="15"/>
                </a:lnTo>
                <a:lnTo>
                  <a:pt x="535" y="18"/>
                </a:lnTo>
                <a:lnTo>
                  <a:pt x="535" y="21"/>
                </a:lnTo>
                <a:lnTo>
                  <a:pt x="538" y="21"/>
                </a:lnTo>
                <a:lnTo>
                  <a:pt x="541" y="21"/>
                </a:lnTo>
                <a:lnTo>
                  <a:pt x="543" y="21"/>
                </a:lnTo>
                <a:lnTo>
                  <a:pt x="546" y="21"/>
                </a:lnTo>
                <a:lnTo>
                  <a:pt x="546" y="24"/>
                </a:lnTo>
                <a:lnTo>
                  <a:pt x="543" y="24"/>
                </a:lnTo>
                <a:lnTo>
                  <a:pt x="543" y="27"/>
                </a:lnTo>
                <a:lnTo>
                  <a:pt x="546" y="27"/>
                </a:lnTo>
                <a:lnTo>
                  <a:pt x="549" y="24"/>
                </a:lnTo>
                <a:lnTo>
                  <a:pt x="552" y="24"/>
                </a:lnTo>
                <a:lnTo>
                  <a:pt x="552" y="27"/>
                </a:lnTo>
                <a:lnTo>
                  <a:pt x="549" y="27"/>
                </a:lnTo>
                <a:lnTo>
                  <a:pt x="552" y="30"/>
                </a:lnTo>
                <a:lnTo>
                  <a:pt x="552" y="33"/>
                </a:lnTo>
                <a:lnTo>
                  <a:pt x="552" y="39"/>
                </a:lnTo>
                <a:lnTo>
                  <a:pt x="558" y="42"/>
                </a:lnTo>
                <a:lnTo>
                  <a:pt x="561" y="51"/>
                </a:lnTo>
                <a:lnTo>
                  <a:pt x="564" y="51"/>
                </a:lnTo>
                <a:lnTo>
                  <a:pt x="564" y="56"/>
                </a:lnTo>
                <a:lnTo>
                  <a:pt x="564" y="59"/>
                </a:lnTo>
                <a:lnTo>
                  <a:pt x="561" y="65"/>
                </a:lnTo>
                <a:lnTo>
                  <a:pt x="558" y="65"/>
                </a:lnTo>
                <a:lnTo>
                  <a:pt x="555" y="71"/>
                </a:lnTo>
                <a:lnTo>
                  <a:pt x="552" y="77"/>
                </a:lnTo>
                <a:lnTo>
                  <a:pt x="549" y="80"/>
                </a:lnTo>
                <a:lnTo>
                  <a:pt x="549" y="86"/>
                </a:lnTo>
                <a:lnTo>
                  <a:pt x="546" y="89"/>
                </a:lnTo>
                <a:lnTo>
                  <a:pt x="546" y="92"/>
                </a:lnTo>
                <a:lnTo>
                  <a:pt x="549" y="95"/>
                </a:lnTo>
                <a:lnTo>
                  <a:pt x="546" y="101"/>
                </a:lnTo>
                <a:lnTo>
                  <a:pt x="543" y="104"/>
                </a:lnTo>
                <a:lnTo>
                  <a:pt x="541" y="107"/>
                </a:lnTo>
                <a:lnTo>
                  <a:pt x="541" y="110"/>
                </a:lnTo>
                <a:lnTo>
                  <a:pt x="538" y="113"/>
                </a:lnTo>
                <a:lnTo>
                  <a:pt x="535" y="118"/>
                </a:lnTo>
                <a:lnTo>
                  <a:pt x="535" y="121"/>
                </a:lnTo>
                <a:lnTo>
                  <a:pt x="532" y="121"/>
                </a:lnTo>
                <a:lnTo>
                  <a:pt x="529" y="124"/>
                </a:lnTo>
                <a:lnTo>
                  <a:pt x="526" y="127"/>
                </a:lnTo>
                <a:lnTo>
                  <a:pt x="526" y="133"/>
                </a:lnTo>
                <a:lnTo>
                  <a:pt x="529" y="139"/>
                </a:lnTo>
                <a:lnTo>
                  <a:pt x="526" y="142"/>
                </a:lnTo>
                <a:lnTo>
                  <a:pt x="523" y="145"/>
                </a:lnTo>
                <a:lnTo>
                  <a:pt x="520" y="148"/>
                </a:lnTo>
                <a:lnTo>
                  <a:pt x="517" y="148"/>
                </a:lnTo>
                <a:lnTo>
                  <a:pt x="511" y="145"/>
                </a:lnTo>
                <a:lnTo>
                  <a:pt x="505" y="148"/>
                </a:lnTo>
                <a:lnTo>
                  <a:pt x="502" y="148"/>
                </a:lnTo>
                <a:lnTo>
                  <a:pt x="496" y="148"/>
                </a:lnTo>
                <a:lnTo>
                  <a:pt x="493" y="151"/>
                </a:lnTo>
                <a:lnTo>
                  <a:pt x="490" y="154"/>
                </a:lnTo>
                <a:lnTo>
                  <a:pt x="487" y="157"/>
                </a:lnTo>
                <a:lnTo>
                  <a:pt x="484" y="163"/>
                </a:lnTo>
                <a:lnTo>
                  <a:pt x="484" y="166"/>
                </a:lnTo>
                <a:lnTo>
                  <a:pt x="479" y="169"/>
                </a:lnTo>
                <a:lnTo>
                  <a:pt x="476" y="172"/>
                </a:lnTo>
                <a:lnTo>
                  <a:pt x="479" y="180"/>
                </a:lnTo>
                <a:lnTo>
                  <a:pt x="482" y="180"/>
                </a:lnTo>
                <a:lnTo>
                  <a:pt x="484" y="186"/>
                </a:lnTo>
                <a:lnTo>
                  <a:pt x="487" y="189"/>
                </a:lnTo>
                <a:lnTo>
                  <a:pt x="487" y="192"/>
                </a:lnTo>
                <a:lnTo>
                  <a:pt x="487" y="195"/>
                </a:lnTo>
                <a:lnTo>
                  <a:pt x="490" y="198"/>
                </a:lnTo>
                <a:lnTo>
                  <a:pt x="487" y="198"/>
                </a:lnTo>
                <a:lnTo>
                  <a:pt x="484" y="198"/>
                </a:lnTo>
                <a:lnTo>
                  <a:pt x="482" y="201"/>
                </a:lnTo>
                <a:lnTo>
                  <a:pt x="479" y="201"/>
                </a:lnTo>
                <a:lnTo>
                  <a:pt x="479" y="207"/>
                </a:lnTo>
                <a:lnTo>
                  <a:pt x="479" y="210"/>
                </a:lnTo>
                <a:lnTo>
                  <a:pt x="476" y="213"/>
                </a:lnTo>
                <a:lnTo>
                  <a:pt x="476" y="216"/>
                </a:lnTo>
                <a:lnTo>
                  <a:pt x="473" y="216"/>
                </a:lnTo>
                <a:lnTo>
                  <a:pt x="470" y="219"/>
                </a:lnTo>
                <a:lnTo>
                  <a:pt x="467" y="219"/>
                </a:lnTo>
                <a:lnTo>
                  <a:pt x="467" y="222"/>
                </a:lnTo>
                <a:lnTo>
                  <a:pt x="464" y="222"/>
                </a:lnTo>
                <a:lnTo>
                  <a:pt x="461" y="225"/>
                </a:lnTo>
                <a:lnTo>
                  <a:pt x="461" y="228"/>
                </a:lnTo>
                <a:lnTo>
                  <a:pt x="461" y="231"/>
                </a:lnTo>
                <a:lnTo>
                  <a:pt x="464" y="231"/>
                </a:lnTo>
                <a:lnTo>
                  <a:pt x="464" y="234"/>
                </a:lnTo>
                <a:lnTo>
                  <a:pt x="467" y="239"/>
                </a:lnTo>
                <a:lnTo>
                  <a:pt x="464" y="239"/>
                </a:lnTo>
                <a:lnTo>
                  <a:pt x="467" y="242"/>
                </a:lnTo>
                <a:lnTo>
                  <a:pt x="467" y="245"/>
                </a:lnTo>
                <a:lnTo>
                  <a:pt x="470" y="245"/>
                </a:lnTo>
                <a:lnTo>
                  <a:pt x="470" y="248"/>
                </a:lnTo>
                <a:lnTo>
                  <a:pt x="470" y="251"/>
                </a:lnTo>
                <a:lnTo>
                  <a:pt x="470" y="254"/>
                </a:lnTo>
                <a:lnTo>
                  <a:pt x="470" y="260"/>
                </a:lnTo>
                <a:lnTo>
                  <a:pt x="470" y="263"/>
                </a:lnTo>
                <a:lnTo>
                  <a:pt x="467" y="263"/>
                </a:lnTo>
                <a:lnTo>
                  <a:pt x="464" y="263"/>
                </a:lnTo>
                <a:lnTo>
                  <a:pt x="464" y="266"/>
                </a:lnTo>
                <a:lnTo>
                  <a:pt x="467" y="266"/>
                </a:lnTo>
                <a:lnTo>
                  <a:pt x="467" y="269"/>
                </a:lnTo>
                <a:lnTo>
                  <a:pt x="470" y="272"/>
                </a:lnTo>
                <a:lnTo>
                  <a:pt x="467" y="275"/>
                </a:lnTo>
                <a:lnTo>
                  <a:pt x="479" y="281"/>
                </a:lnTo>
                <a:lnTo>
                  <a:pt x="479" y="284"/>
                </a:lnTo>
                <a:lnTo>
                  <a:pt x="476" y="290"/>
                </a:lnTo>
                <a:lnTo>
                  <a:pt x="482" y="293"/>
                </a:lnTo>
                <a:lnTo>
                  <a:pt x="490" y="290"/>
                </a:lnTo>
                <a:lnTo>
                  <a:pt x="499" y="287"/>
                </a:lnTo>
                <a:lnTo>
                  <a:pt x="502" y="287"/>
                </a:lnTo>
                <a:lnTo>
                  <a:pt x="505" y="293"/>
                </a:lnTo>
                <a:lnTo>
                  <a:pt x="508" y="298"/>
                </a:lnTo>
                <a:lnTo>
                  <a:pt x="514" y="301"/>
                </a:lnTo>
                <a:lnTo>
                  <a:pt x="520" y="301"/>
                </a:lnTo>
                <a:lnTo>
                  <a:pt x="523" y="304"/>
                </a:lnTo>
                <a:lnTo>
                  <a:pt x="526" y="304"/>
                </a:lnTo>
                <a:lnTo>
                  <a:pt x="532" y="301"/>
                </a:lnTo>
                <a:lnTo>
                  <a:pt x="535" y="298"/>
                </a:lnTo>
                <a:lnTo>
                  <a:pt x="538" y="295"/>
                </a:lnTo>
                <a:lnTo>
                  <a:pt x="541" y="290"/>
                </a:lnTo>
                <a:lnTo>
                  <a:pt x="543" y="284"/>
                </a:lnTo>
                <a:lnTo>
                  <a:pt x="543" y="281"/>
                </a:lnTo>
                <a:lnTo>
                  <a:pt x="541" y="278"/>
                </a:lnTo>
                <a:lnTo>
                  <a:pt x="538" y="275"/>
                </a:lnTo>
                <a:lnTo>
                  <a:pt x="541" y="269"/>
                </a:lnTo>
                <a:lnTo>
                  <a:pt x="543" y="266"/>
                </a:lnTo>
                <a:lnTo>
                  <a:pt x="541" y="263"/>
                </a:lnTo>
                <a:lnTo>
                  <a:pt x="538" y="260"/>
                </a:lnTo>
                <a:lnTo>
                  <a:pt x="538" y="257"/>
                </a:lnTo>
                <a:lnTo>
                  <a:pt x="532" y="254"/>
                </a:lnTo>
                <a:lnTo>
                  <a:pt x="529" y="257"/>
                </a:lnTo>
                <a:lnTo>
                  <a:pt x="523" y="263"/>
                </a:lnTo>
                <a:lnTo>
                  <a:pt x="517" y="260"/>
                </a:lnTo>
                <a:lnTo>
                  <a:pt x="520" y="257"/>
                </a:lnTo>
                <a:lnTo>
                  <a:pt x="523" y="251"/>
                </a:lnTo>
                <a:lnTo>
                  <a:pt x="526" y="245"/>
                </a:lnTo>
                <a:lnTo>
                  <a:pt x="526" y="236"/>
                </a:lnTo>
                <a:lnTo>
                  <a:pt x="520" y="228"/>
                </a:lnTo>
                <a:lnTo>
                  <a:pt x="517" y="219"/>
                </a:lnTo>
                <a:lnTo>
                  <a:pt x="514" y="210"/>
                </a:lnTo>
                <a:lnTo>
                  <a:pt x="511" y="204"/>
                </a:lnTo>
                <a:lnTo>
                  <a:pt x="508" y="198"/>
                </a:lnTo>
                <a:lnTo>
                  <a:pt x="505" y="192"/>
                </a:lnTo>
                <a:lnTo>
                  <a:pt x="502" y="186"/>
                </a:lnTo>
                <a:lnTo>
                  <a:pt x="499" y="180"/>
                </a:lnTo>
                <a:lnTo>
                  <a:pt x="499" y="174"/>
                </a:lnTo>
                <a:lnTo>
                  <a:pt x="505" y="169"/>
                </a:lnTo>
                <a:lnTo>
                  <a:pt x="508" y="169"/>
                </a:lnTo>
                <a:lnTo>
                  <a:pt x="514" y="172"/>
                </a:lnTo>
                <a:lnTo>
                  <a:pt x="517" y="174"/>
                </a:lnTo>
                <a:lnTo>
                  <a:pt x="523" y="174"/>
                </a:lnTo>
                <a:lnTo>
                  <a:pt x="523" y="172"/>
                </a:lnTo>
                <a:lnTo>
                  <a:pt x="523" y="166"/>
                </a:lnTo>
                <a:lnTo>
                  <a:pt x="523" y="163"/>
                </a:lnTo>
                <a:lnTo>
                  <a:pt x="529" y="163"/>
                </a:lnTo>
                <a:lnTo>
                  <a:pt x="532" y="163"/>
                </a:lnTo>
                <a:lnTo>
                  <a:pt x="535" y="157"/>
                </a:lnTo>
                <a:lnTo>
                  <a:pt x="538" y="151"/>
                </a:lnTo>
                <a:lnTo>
                  <a:pt x="541" y="151"/>
                </a:lnTo>
                <a:lnTo>
                  <a:pt x="541" y="157"/>
                </a:lnTo>
                <a:lnTo>
                  <a:pt x="543" y="160"/>
                </a:lnTo>
                <a:lnTo>
                  <a:pt x="541" y="163"/>
                </a:lnTo>
                <a:lnTo>
                  <a:pt x="543" y="166"/>
                </a:lnTo>
                <a:lnTo>
                  <a:pt x="546" y="172"/>
                </a:lnTo>
                <a:lnTo>
                  <a:pt x="543" y="174"/>
                </a:lnTo>
                <a:lnTo>
                  <a:pt x="541" y="172"/>
                </a:lnTo>
                <a:lnTo>
                  <a:pt x="535" y="172"/>
                </a:lnTo>
                <a:lnTo>
                  <a:pt x="532" y="177"/>
                </a:lnTo>
                <a:lnTo>
                  <a:pt x="529" y="183"/>
                </a:lnTo>
                <a:lnTo>
                  <a:pt x="529" y="186"/>
                </a:lnTo>
                <a:lnTo>
                  <a:pt x="532" y="186"/>
                </a:lnTo>
                <a:lnTo>
                  <a:pt x="538" y="177"/>
                </a:lnTo>
                <a:lnTo>
                  <a:pt x="541" y="177"/>
                </a:lnTo>
                <a:lnTo>
                  <a:pt x="543" y="180"/>
                </a:lnTo>
                <a:lnTo>
                  <a:pt x="543" y="183"/>
                </a:lnTo>
                <a:lnTo>
                  <a:pt x="538" y="186"/>
                </a:lnTo>
                <a:lnTo>
                  <a:pt x="535" y="192"/>
                </a:lnTo>
                <a:lnTo>
                  <a:pt x="535" y="195"/>
                </a:lnTo>
                <a:lnTo>
                  <a:pt x="541" y="192"/>
                </a:lnTo>
                <a:lnTo>
                  <a:pt x="546" y="192"/>
                </a:lnTo>
                <a:lnTo>
                  <a:pt x="549" y="186"/>
                </a:lnTo>
                <a:lnTo>
                  <a:pt x="555" y="189"/>
                </a:lnTo>
                <a:lnTo>
                  <a:pt x="555" y="192"/>
                </a:lnTo>
                <a:lnTo>
                  <a:pt x="552" y="195"/>
                </a:lnTo>
                <a:lnTo>
                  <a:pt x="558" y="198"/>
                </a:lnTo>
                <a:lnTo>
                  <a:pt x="561" y="198"/>
                </a:lnTo>
                <a:lnTo>
                  <a:pt x="564" y="201"/>
                </a:lnTo>
                <a:lnTo>
                  <a:pt x="570" y="201"/>
                </a:lnTo>
                <a:lnTo>
                  <a:pt x="573" y="201"/>
                </a:lnTo>
                <a:lnTo>
                  <a:pt x="579" y="201"/>
                </a:lnTo>
                <a:lnTo>
                  <a:pt x="582" y="195"/>
                </a:lnTo>
                <a:lnTo>
                  <a:pt x="579" y="192"/>
                </a:lnTo>
                <a:lnTo>
                  <a:pt x="576" y="186"/>
                </a:lnTo>
                <a:lnTo>
                  <a:pt x="576" y="180"/>
                </a:lnTo>
                <a:lnTo>
                  <a:pt x="579" y="180"/>
                </a:lnTo>
                <a:lnTo>
                  <a:pt x="588" y="183"/>
                </a:lnTo>
                <a:lnTo>
                  <a:pt x="591" y="186"/>
                </a:lnTo>
                <a:lnTo>
                  <a:pt x="600" y="183"/>
                </a:lnTo>
                <a:lnTo>
                  <a:pt x="603" y="186"/>
                </a:lnTo>
                <a:lnTo>
                  <a:pt x="597" y="192"/>
                </a:lnTo>
                <a:lnTo>
                  <a:pt x="591" y="195"/>
                </a:lnTo>
                <a:lnTo>
                  <a:pt x="594" y="201"/>
                </a:lnTo>
                <a:lnTo>
                  <a:pt x="597" y="204"/>
                </a:lnTo>
                <a:lnTo>
                  <a:pt x="603" y="204"/>
                </a:lnTo>
                <a:lnTo>
                  <a:pt x="605" y="201"/>
                </a:lnTo>
                <a:lnTo>
                  <a:pt x="611" y="198"/>
                </a:lnTo>
                <a:lnTo>
                  <a:pt x="617" y="201"/>
                </a:lnTo>
                <a:lnTo>
                  <a:pt x="626" y="198"/>
                </a:lnTo>
                <a:lnTo>
                  <a:pt x="632" y="204"/>
                </a:lnTo>
                <a:lnTo>
                  <a:pt x="638" y="204"/>
                </a:lnTo>
                <a:lnTo>
                  <a:pt x="638" y="198"/>
                </a:lnTo>
                <a:lnTo>
                  <a:pt x="638" y="195"/>
                </a:lnTo>
                <a:lnTo>
                  <a:pt x="641" y="189"/>
                </a:lnTo>
                <a:lnTo>
                  <a:pt x="644" y="189"/>
                </a:lnTo>
                <a:lnTo>
                  <a:pt x="656" y="183"/>
                </a:lnTo>
                <a:lnTo>
                  <a:pt x="662" y="180"/>
                </a:lnTo>
                <a:lnTo>
                  <a:pt x="662" y="174"/>
                </a:lnTo>
                <a:lnTo>
                  <a:pt x="664" y="174"/>
                </a:lnTo>
                <a:lnTo>
                  <a:pt x="673" y="172"/>
                </a:lnTo>
                <a:lnTo>
                  <a:pt x="679" y="169"/>
                </a:lnTo>
                <a:lnTo>
                  <a:pt x="688" y="169"/>
                </a:lnTo>
                <a:lnTo>
                  <a:pt x="688" y="174"/>
                </a:lnTo>
                <a:lnTo>
                  <a:pt x="688" y="177"/>
                </a:lnTo>
                <a:lnTo>
                  <a:pt x="691" y="183"/>
                </a:lnTo>
                <a:lnTo>
                  <a:pt x="697" y="189"/>
                </a:lnTo>
                <a:lnTo>
                  <a:pt x="700" y="195"/>
                </a:lnTo>
                <a:lnTo>
                  <a:pt x="694" y="195"/>
                </a:lnTo>
                <a:lnTo>
                  <a:pt x="697" y="201"/>
                </a:lnTo>
                <a:lnTo>
                  <a:pt x="694" y="207"/>
                </a:lnTo>
                <a:lnTo>
                  <a:pt x="688" y="207"/>
                </a:lnTo>
                <a:lnTo>
                  <a:pt x="685" y="210"/>
                </a:lnTo>
                <a:lnTo>
                  <a:pt x="685" y="213"/>
                </a:lnTo>
                <a:lnTo>
                  <a:pt x="688" y="213"/>
                </a:lnTo>
                <a:lnTo>
                  <a:pt x="694" y="213"/>
                </a:lnTo>
                <a:lnTo>
                  <a:pt x="697" y="210"/>
                </a:lnTo>
                <a:lnTo>
                  <a:pt x="700" y="207"/>
                </a:lnTo>
                <a:lnTo>
                  <a:pt x="703" y="207"/>
                </a:lnTo>
                <a:lnTo>
                  <a:pt x="703" y="210"/>
                </a:lnTo>
                <a:lnTo>
                  <a:pt x="703" y="213"/>
                </a:lnTo>
                <a:lnTo>
                  <a:pt x="703" y="216"/>
                </a:lnTo>
                <a:lnTo>
                  <a:pt x="709" y="216"/>
                </a:lnTo>
                <a:lnTo>
                  <a:pt x="712" y="213"/>
                </a:lnTo>
                <a:lnTo>
                  <a:pt x="709" y="210"/>
                </a:lnTo>
                <a:lnTo>
                  <a:pt x="709" y="204"/>
                </a:lnTo>
                <a:lnTo>
                  <a:pt x="715" y="207"/>
                </a:lnTo>
                <a:lnTo>
                  <a:pt x="718" y="207"/>
                </a:lnTo>
                <a:lnTo>
                  <a:pt x="721" y="204"/>
                </a:lnTo>
                <a:lnTo>
                  <a:pt x="726" y="207"/>
                </a:lnTo>
                <a:lnTo>
                  <a:pt x="729" y="210"/>
                </a:lnTo>
                <a:lnTo>
                  <a:pt x="735" y="210"/>
                </a:lnTo>
                <a:lnTo>
                  <a:pt x="735" y="207"/>
                </a:lnTo>
                <a:lnTo>
                  <a:pt x="732" y="204"/>
                </a:lnTo>
                <a:lnTo>
                  <a:pt x="738" y="201"/>
                </a:lnTo>
                <a:lnTo>
                  <a:pt x="741" y="201"/>
                </a:lnTo>
                <a:lnTo>
                  <a:pt x="744" y="201"/>
                </a:lnTo>
                <a:lnTo>
                  <a:pt x="747" y="195"/>
                </a:lnTo>
                <a:lnTo>
                  <a:pt x="750" y="195"/>
                </a:lnTo>
                <a:lnTo>
                  <a:pt x="753" y="198"/>
                </a:lnTo>
                <a:lnTo>
                  <a:pt x="750" y="204"/>
                </a:lnTo>
                <a:lnTo>
                  <a:pt x="747" y="210"/>
                </a:lnTo>
                <a:lnTo>
                  <a:pt x="747" y="216"/>
                </a:lnTo>
                <a:lnTo>
                  <a:pt x="741" y="222"/>
                </a:lnTo>
                <a:lnTo>
                  <a:pt x="741" y="225"/>
                </a:lnTo>
                <a:lnTo>
                  <a:pt x="744" y="225"/>
                </a:lnTo>
                <a:lnTo>
                  <a:pt x="753" y="225"/>
                </a:lnTo>
                <a:lnTo>
                  <a:pt x="756" y="222"/>
                </a:lnTo>
                <a:lnTo>
                  <a:pt x="762" y="222"/>
                </a:lnTo>
                <a:lnTo>
                  <a:pt x="768" y="222"/>
                </a:lnTo>
                <a:lnTo>
                  <a:pt x="774" y="225"/>
                </a:lnTo>
                <a:lnTo>
                  <a:pt x="780" y="225"/>
                </a:lnTo>
                <a:lnTo>
                  <a:pt x="783" y="225"/>
                </a:lnTo>
                <a:lnTo>
                  <a:pt x="785" y="216"/>
                </a:lnTo>
                <a:lnTo>
                  <a:pt x="785" y="210"/>
                </a:lnTo>
                <a:lnTo>
                  <a:pt x="788" y="204"/>
                </a:lnTo>
                <a:lnTo>
                  <a:pt x="791" y="201"/>
                </a:lnTo>
                <a:lnTo>
                  <a:pt x="794" y="198"/>
                </a:lnTo>
                <a:lnTo>
                  <a:pt x="800" y="198"/>
                </a:lnTo>
                <a:lnTo>
                  <a:pt x="803" y="201"/>
                </a:lnTo>
                <a:lnTo>
                  <a:pt x="806" y="207"/>
                </a:lnTo>
                <a:lnTo>
                  <a:pt x="812" y="207"/>
                </a:lnTo>
                <a:lnTo>
                  <a:pt x="815" y="204"/>
                </a:lnTo>
                <a:lnTo>
                  <a:pt x="812" y="204"/>
                </a:lnTo>
                <a:lnTo>
                  <a:pt x="812" y="198"/>
                </a:lnTo>
                <a:lnTo>
                  <a:pt x="815" y="195"/>
                </a:lnTo>
                <a:lnTo>
                  <a:pt x="818" y="195"/>
                </a:lnTo>
                <a:lnTo>
                  <a:pt x="824" y="195"/>
                </a:lnTo>
                <a:lnTo>
                  <a:pt x="827" y="198"/>
                </a:lnTo>
                <a:lnTo>
                  <a:pt x="827" y="201"/>
                </a:lnTo>
                <a:lnTo>
                  <a:pt x="830" y="207"/>
                </a:lnTo>
                <a:lnTo>
                  <a:pt x="836" y="210"/>
                </a:lnTo>
                <a:lnTo>
                  <a:pt x="839" y="210"/>
                </a:lnTo>
                <a:lnTo>
                  <a:pt x="842" y="213"/>
                </a:lnTo>
                <a:lnTo>
                  <a:pt x="850" y="213"/>
                </a:lnTo>
                <a:lnTo>
                  <a:pt x="853" y="216"/>
                </a:lnTo>
                <a:lnTo>
                  <a:pt x="859" y="219"/>
                </a:lnTo>
                <a:lnTo>
                  <a:pt x="859" y="225"/>
                </a:lnTo>
                <a:lnTo>
                  <a:pt x="862" y="231"/>
                </a:lnTo>
                <a:lnTo>
                  <a:pt x="871" y="234"/>
                </a:lnTo>
                <a:lnTo>
                  <a:pt x="874" y="234"/>
                </a:lnTo>
                <a:lnTo>
                  <a:pt x="883" y="239"/>
                </a:lnTo>
                <a:lnTo>
                  <a:pt x="886" y="239"/>
                </a:lnTo>
                <a:lnTo>
                  <a:pt x="892" y="239"/>
                </a:lnTo>
                <a:lnTo>
                  <a:pt x="895" y="242"/>
                </a:lnTo>
                <a:lnTo>
                  <a:pt x="895" y="248"/>
                </a:lnTo>
                <a:lnTo>
                  <a:pt x="895" y="251"/>
                </a:lnTo>
                <a:lnTo>
                  <a:pt x="901" y="251"/>
                </a:lnTo>
                <a:lnTo>
                  <a:pt x="904" y="251"/>
                </a:lnTo>
                <a:lnTo>
                  <a:pt x="901" y="254"/>
                </a:lnTo>
                <a:lnTo>
                  <a:pt x="901" y="257"/>
                </a:lnTo>
                <a:lnTo>
                  <a:pt x="909" y="260"/>
                </a:lnTo>
                <a:lnTo>
                  <a:pt x="912" y="260"/>
                </a:lnTo>
                <a:lnTo>
                  <a:pt x="912" y="251"/>
                </a:lnTo>
                <a:lnTo>
                  <a:pt x="924" y="251"/>
                </a:lnTo>
                <a:lnTo>
                  <a:pt x="927" y="251"/>
                </a:lnTo>
                <a:lnTo>
                  <a:pt x="936" y="248"/>
                </a:lnTo>
                <a:lnTo>
                  <a:pt x="945" y="251"/>
                </a:lnTo>
                <a:lnTo>
                  <a:pt x="951" y="257"/>
                </a:lnTo>
                <a:lnTo>
                  <a:pt x="951" y="260"/>
                </a:lnTo>
                <a:lnTo>
                  <a:pt x="954" y="263"/>
                </a:lnTo>
                <a:lnTo>
                  <a:pt x="951" y="266"/>
                </a:lnTo>
                <a:lnTo>
                  <a:pt x="945" y="269"/>
                </a:lnTo>
                <a:lnTo>
                  <a:pt x="945" y="278"/>
                </a:lnTo>
                <a:lnTo>
                  <a:pt x="945" y="284"/>
                </a:lnTo>
                <a:lnTo>
                  <a:pt x="951" y="287"/>
                </a:lnTo>
                <a:lnTo>
                  <a:pt x="951" y="295"/>
                </a:lnTo>
                <a:lnTo>
                  <a:pt x="948" y="304"/>
                </a:lnTo>
                <a:lnTo>
                  <a:pt x="945" y="313"/>
                </a:lnTo>
                <a:lnTo>
                  <a:pt x="942" y="316"/>
                </a:lnTo>
                <a:lnTo>
                  <a:pt x="948" y="319"/>
                </a:lnTo>
                <a:lnTo>
                  <a:pt x="951" y="322"/>
                </a:lnTo>
                <a:lnTo>
                  <a:pt x="954" y="325"/>
                </a:lnTo>
                <a:lnTo>
                  <a:pt x="954" y="334"/>
                </a:lnTo>
                <a:lnTo>
                  <a:pt x="939" y="334"/>
                </a:lnTo>
                <a:lnTo>
                  <a:pt x="936" y="346"/>
                </a:lnTo>
                <a:lnTo>
                  <a:pt x="927" y="346"/>
                </a:lnTo>
                <a:lnTo>
                  <a:pt x="924" y="354"/>
                </a:lnTo>
                <a:lnTo>
                  <a:pt x="915" y="352"/>
                </a:lnTo>
                <a:lnTo>
                  <a:pt x="906" y="349"/>
                </a:lnTo>
                <a:lnTo>
                  <a:pt x="895" y="346"/>
                </a:lnTo>
                <a:lnTo>
                  <a:pt x="886" y="343"/>
                </a:lnTo>
                <a:lnTo>
                  <a:pt x="871" y="340"/>
                </a:lnTo>
                <a:lnTo>
                  <a:pt x="862" y="340"/>
                </a:lnTo>
                <a:lnTo>
                  <a:pt x="853" y="343"/>
                </a:lnTo>
                <a:lnTo>
                  <a:pt x="850" y="343"/>
                </a:lnTo>
                <a:lnTo>
                  <a:pt x="845" y="343"/>
                </a:lnTo>
                <a:lnTo>
                  <a:pt x="842" y="337"/>
                </a:lnTo>
                <a:lnTo>
                  <a:pt x="836" y="334"/>
                </a:lnTo>
                <a:lnTo>
                  <a:pt x="830" y="334"/>
                </a:lnTo>
                <a:lnTo>
                  <a:pt x="827" y="337"/>
                </a:lnTo>
                <a:lnTo>
                  <a:pt x="827" y="346"/>
                </a:lnTo>
                <a:lnTo>
                  <a:pt x="836" y="349"/>
                </a:lnTo>
                <a:lnTo>
                  <a:pt x="839" y="352"/>
                </a:lnTo>
                <a:lnTo>
                  <a:pt x="836" y="357"/>
                </a:lnTo>
                <a:lnTo>
                  <a:pt x="830" y="360"/>
                </a:lnTo>
                <a:lnTo>
                  <a:pt x="827" y="366"/>
                </a:lnTo>
                <a:lnTo>
                  <a:pt x="824" y="369"/>
                </a:lnTo>
                <a:lnTo>
                  <a:pt x="827" y="378"/>
                </a:lnTo>
                <a:lnTo>
                  <a:pt x="833" y="381"/>
                </a:lnTo>
                <a:lnTo>
                  <a:pt x="839" y="378"/>
                </a:lnTo>
                <a:lnTo>
                  <a:pt x="845" y="375"/>
                </a:lnTo>
                <a:lnTo>
                  <a:pt x="853" y="381"/>
                </a:lnTo>
                <a:lnTo>
                  <a:pt x="856" y="384"/>
                </a:lnTo>
                <a:lnTo>
                  <a:pt x="862" y="381"/>
                </a:lnTo>
                <a:lnTo>
                  <a:pt x="871" y="390"/>
                </a:lnTo>
                <a:lnTo>
                  <a:pt x="880" y="399"/>
                </a:lnTo>
                <a:lnTo>
                  <a:pt x="886" y="411"/>
                </a:lnTo>
                <a:lnTo>
                  <a:pt x="886" y="419"/>
                </a:lnTo>
                <a:lnTo>
                  <a:pt x="883" y="425"/>
                </a:lnTo>
                <a:lnTo>
                  <a:pt x="874" y="431"/>
                </a:lnTo>
                <a:lnTo>
                  <a:pt x="862" y="431"/>
                </a:lnTo>
                <a:lnTo>
                  <a:pt x="859" y="437"/>
                </a:lnTo>
                <a:lnTo>
                  <a:pt x="856" y="449"/>
                </a:lnTo>
                <a:lnTo>
                  <a:pt x="845" y="461"/>
                </a:lnTo>
                <a:lnTo>
                  <a:pt x="845" y="473"/>
                </a:lnTo>
                <a:lnTo>
                  <a:pt x="836" y="478"/>
                </a:lnTo>
                <a:lnTo>
                  <a:pt x="830" y="481"/>
                </a:lnTo>
                <a:lnTo>
                  <a:pt x="827" y="487"/>
                </a:lnTo>
                <a:lnTo>
                  <a:pt x="815" y="490"/>
                </a:lnTo>
                <a:lnTo>
                  <a:pt x="812" y="496"/>
                </a:lnTo>
                <a:lnTo>
                  <a:pt x="806" y="493"/>
                </a:lnTo>
                <a:lnTo>
                  <a:pt x="800" y="493"/>
                </a:lnTo>
                <a:lnTo>
                  <a:pt x="794" y="496"/>
                </a:lnTo>
                <a:lnTo>
                  <a:pt x="780" y="496"/>
                </a:lnTo>
                <a:lnTo>
                  <a:pt x="777" y="520"/>
                </a:lnTo>
                <a:lnTo>
                  <a:pt x="771" y="520"/>
                </a:lnTo>
                <a:lnTo>
                  <a:pt x="765" y="526"/>
                </a:lnTo>
                <a:lnTo>
                  <a:pt x="765" y="529"/>
                </a:lnTo>
                <a:lnTo>
                  <a:pt x="768" y="532"/>
                </a:lnTo>
                <a:lnTo>
                  <a:pt x="768" y="540"/>
                </a:lnTo>
                <a:lnTo>
                  <a:pt x="762" y="540"/>
                </a:lnTo>
                <a:lnTo>
                  <a:pt x="753" y="537"/>
                </a:lnTo>
                <a:lnTo>
                  <a:pt x="753" y="552"/>
                </a:lnTo>
                <a:lnTo>
                  <a:pt x="747" y="552"/>
                </a:lnTo>
                <a:lnTo>
                  <a:pt x="744" y="564"/>
                </a:lnTo>
                <a:lnTo>
                  <a:pt x="747" y="570"/>
                </a:lnTo>
                <a:lnTo>
                  <a:pt x="747" y="579"/>
                </a:lnTo>
                <a:lnTo>
                  <a:pt x="744" y="582"/>
                </a:lnTo>
                <a:lnTo>
                  <a:pt x="735" y="585"/>
                </a:lnTo>
                <a:lnTo>
                  <a:pt x="738" y="591"/>
                </a:lnTo>
                <a:lnTo>
                  <a:pt x="738" y="611"/>
                </a:lnTo>
                <a:lnTo>
                  <a:pt x="735" y="626"/>
                </a:lnTo>
                <a:lnTo>
                  <a:pt x="732" y="626"/>
                </a:lnTo>
                <a:lnTo>
                  <a:pt x="726" y="626"/>
                </a:lnTo>
                <a:lnTo>
                  <a:pt x="724" y="626"/>
                </a:lnTo>
                <a:close/>
              </a:path>
            </a:pathLst>
          </a:custGeom>
          <a:solidFill>
            <a:srgbClr val="387026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C43C7-C62C-47C8-ABD5-3BF91141E3F5}"/>
              </a:ext>
            </a:extLst>
          </p:cNvPr>
          <p:cNvSpPr txBox="1"/>
          <p:nvPr/>
        </p:nvSpPr>
        <p:spPr>
          <a:xfrm>
            <a:off x="9749770" y="1248020"/>
            <a:ext cx="1467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Madhya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Pradesh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500E2-4AF4-43FF-91FC-7DEFEC0F4278}"/>
              </a:ext>
            </a:extLst>
          </p:cNvPr>
          <p:cNvSpPr txBox="1"/>
          <p:nvPr/>
        </p:nvSpPr>
        <p:spPr>
          <a:xfrm>
            <a:off x="8971590" y="4216362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4,000+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Individuals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571FEA-54BE-4148-AA87-A02569D4EC7D}"/>
              </a:ext>
            </a:extLst>
          </p:cNvPr>
          <p:cNvSpPr txBox="1"/>
          <p:nvPr/>
        </p:nvSpPr>
        <p:spPr>
          <a:xfrm>
            <a:off x="9347644" y="3380920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14 Districts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7CA42C9-2D84-4CF4-9755-BD1E87A80EFD}"/>
              </a:ext>
            </a:extLst>
          </p:cNvPr>
          <p:cNvSpPr/>
          <p:nvPr/>
        </p:nvSpPr>
        <p:spPr>
          <a:xfrm rot="10800000">
            <a:off x="9770206" y="3796808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B94DF07-C04F-4C32-83DB-BDD4836B15D0}"/>
              </a:ext>
            </a:extLst>
          </p:cNvPr>
          <p:cNvSpPr/>
          <p:nvPr/>
        </p:nvSpPr>
        <p:spPr>
          <a:xfrm rot="10800000">
            <a:off x="9770206" y="4954889"/>
            <a:ext cx="1427104" cy="34594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92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018AED-4E46-4C90-8DB8-2185893BDCEB}"/>
              </a:ext>
            </a:extLst>
          </p:cNvPr>
          <p:cNvSpPr txBox="1"/>
          <p:nvPr/>
        </p:nvSpPr>
        <p:spPr>
          <a:xfrm>
            <a:off x="9234033" y="5343294"/>
            <a:ext cx="2499451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110</a:t>
            </a: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ctr" defTabSz="10952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ＭＳ Ｐゴシック" panose="020B0600070205080204" pitchFamily="34" charset="-128"/>
                <a:cs typeface="+mn-cs"/>
              </a:rPr>
              <a:t>Incubation Offers</a:t>
            </a:r>
            <a:endParaRPr kumimoji="0" lang="en-IN" sz="126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59DD246-A784-452F-8066-4C225F63C432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 Yatra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Outcomes so far…</a:t>
            </a:r>
          </a:p>
        </p:txBody>
      </p:sp>
    </p:spTree>
    <p:extLst>
      <p:ext uri="{BB962C8B-B14F-4D97-AF65-F5344CB8AC3E}">
        <p14:creationId xmlns:p14="http://schemas.microsoft.com/office/powerpoint/2010/main" val="619166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699B55-47DD-4877-9020-2C5F006FFFE1}"/>
              </a:ext>
            </a:extLst>
          </p:cNvPr>
          <p:cNvSpPr/>
          <p:nvPr/>
        </p:nvSpPr>
        <p:spPr>
          <a:xfrm>
            <a:off x="1125372" y="311728"/>
            <a:ext cx="4549076" cy="6234545"/>
          </a:xfrm>
          <a:prstGeom prst="roundRect">
            <a:avLst/>
          </a:prstGeom>
          <a:gradFill>
            <a:gsLst>
              <a:gs pos="65000">
                <a:schemeClr val="bg1"/>
              </a:gs>
              <a:gs pos="37000">
                <a:schemeClr val="accent1">
                  <a:lumMod val="5000"/>
                  <a:lumOff val="95000"/>
                </a:schemeClr>
              </a:gs>
              <a:gs pos="100000">
                <a:srgbClr val="66FF66"/>
              </a:gs>
              <a:gs pos="0">
                <a:srgbClr val="FF9F5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00D1A0-936D-4639-8079-0D4049EB7A27}"/>
              </a:ext>
            </a:extLst>
          </p:cNvPr>
          <p:cNvSpPr/>
          <p:nvPr/>
        </p:nvSpPr>
        <p:spPr>
          <a:xfrm>
            <a:off x="6560568" y="311728"/>
            <a:ext cx="4549076" cy="6234545"/>
          </a:xfrm>
          <a:prstGeom prst="roundRect">
            <a:avLst/>
          </a:prstGeom>
          <a:gradFill>
            <a:gsLst>
              <a:gs pos="65000">
                <a:schemeClr val="bg1"/>
              </a:gs>
              <a:gs pos="37000">
                <a:schemeClr val="accent1">
                  <a:lumMod val="5000"/>
                  <a:lumOff val="95000"/>
                </a:schemeClr>
              </a:gs>
              <a:gs pos="100000">
                <a:srgbClr val="66FF66"/>
              </a:gs>
              <a:gs pos="0">
                <a:srgbClr val="FF9F5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Image result for dipp logo">
            <a:extLst>
              <a:ext uri="{FF2B5EF4-FFF2-40B4-BE49-F238E27FC236}">
                <a16:creationId xmlns:a16="http://schemas.microsoft.com/office/drawing/2014/main" id="{20CE1055-86E5-4923-9A36-0575E5C1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84" y="453783"/>
            <a:ext cx="3283075" cy="18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8925E9-E271-45E5-AC1D-344A90A9A4B4}"/>
              </a:ext>
            </a:extLst>
          </p:cNvPr>
          <p:cNvSpPr txBox="1"/>
          <p:nvPr/>
        </p:nvSpPr>
        <p:spPr>
          <a:xfrm>
            <a:off x="7028831" y="503267"/>
            <a:ext cx="307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Key Officials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0D1FA-248B-4530-88FF-E31C142F8D10}"/>
              </a:ext>
            </a:extLst>
          </p:cNvPr>
          <p:cNvSpPr txBox="1"/>
          <p:nvPr/>
        </p:nvSpPr>
        <p:spPr>
          <a:xfrm>
            <a:off x="7028831" y="1089707"/>
            <a:ext cx="47718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Ramesh Abhishek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Secretary, DIPP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secy-ipp@nic.in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Atul Chaturvedi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Additional Secretary, DIPP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atul.chaturvedi@nic.in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Anil Agrawal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Joint Secretary, DIPP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agrawal.anil@gov.in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Shruti Singh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Director, DIPP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singh.shruti@gov.in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Suyash Mishra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Asst. Vice President, Invest India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suyash.mishra@investindia.org.in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C34D8-1554-4F27-B9C6-A3C217AF3E33}"/>
              </a:ext>
            </a:extLst>
          </p:cNvPr>
          <p:cNvGrpSpPr/>
          <p:nvPr/>
        </p:nvGrpSpPr>
        <p:grpSpPr>
          <a:xfrm>
            <a:off x="2081382" y="3684291"/>
            <a:ext cx="4071668" cy="629334"/>
            <a:chOff x="2572448" y="3684291"/>
            <a:chExt cx="4071668" cy="629334"/>
          </a:xfrm>
        </p:grpSpPr>
        <p:pic>
          <p:nvPicPr>
            <p:cNvPr id="7" name="Picture 6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4607D98-CF90-44BC-96C2-C3B7548AE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2448" y="3684291"/>
              <a:ext cx="629334" cy="6293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E0FFE3-AADB-4E1F-81DC-EA06BD35A45F}"/>
                </a:ext>
              </a:extLst>
            </p:cNvPr>
            <p:cNvSpPr txBox="1"/>
            <p:nvPr/>
          </p:nvSpPr>
          <p:spPr>
            <a:xfrm>
              <a:off x="3162785" y="3814292"/>
              <a:ext cx="348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1800-11-5565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F4FB56-EEC7-4AC4-BB6A-B62E9CF4CC49}"/>
              </a:ext>
            </a:extLst>
          </p:cNvPr>
          <p:cNvGrpSpPr/>
          <p:nvPr/>
        </p:nvGrpSpPr>
        <p:grpSpPr>
          <a:xfrm>
            <a:off x="2090161" y="4320488"/>
            <a:ext cx="4782553" cy="611777"/>
            <a:chOff x="2581227" y="4320488"/>
            <a:chExt cx="4782553" cy="611777"/>
          </a:xfrm>
        </p:grpSpPr>
        <p:pic>
          <p:nvPicPr>
            <p:cNvPr id="10" name="Picture 9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CC86AD16-2BA3-406B-957C-E9FA930C6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227" y="4320488"/>
              <a:ext cx="611777" cy="61177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F0A881-650D-44B6-80EA-4B8BF2178B1E}"/>
                </a:ext>
              </a:extLst>
            </p:cNvPr>
            <p:cNvSpPr txBox="1"/>
            <p:nvPr/>
          </p:nvSpPr>
          <p:spPr>
            <a:xfrm>
              <a:off x="3162785" y="4441710"/>
              <a:ext cx="4200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dipp-startups@nic.in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E8975-2065-4543-A1C3-54C563286800}"/>
              </a:ext>
            </a:extLst>
          </p:cNvPr>
          <p:cNvGrpSpPr/>
          <p:nvPr/>
        </p:nvGrpSpPr>
        <p:grpSpPr>
          <a:xfrm>
            <a:off x="2112303" y="5030721"/>
            <a:ext cx="3419616" cy="533626"/>
            <a:chOff x="2620302" y="5030721"/>
            <a:chExt cx="3419616" cy="533626"/>
          </a:xfrm>
        </p:grpSpPr>
        <p:pic>
          <p:nvPicPr>
            <p:cNvPr id="13" name="Picture 12" descr="A picture containing ax, silhouette&#10;&#10;Description generated with very high confidence">
              <a:extLst>
                <a:ext uri="{FF2B5EF4-FFF2-40B4-BE49-F238E27FC236}">
                  <a16:creationId xmlns:a16="http://schemas.microsoft.com/office/drawing/2014/main" id="{67BE42E9-538C-4ACE-9A25-68A4C2C8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302" y="5030721"/>
              <a:ext cx="533626" cy="5336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8CB354-9F23-4CE3-BE67-D81BFFC120EA}"/>
                </a:ext>
              </a:extLst>
            </p:cNvPr>
            <p:cNvSpPr txBox="1"/>
            <p:nvPr/>
          </p:nvSpPr>
          <p:spPr>
            <a:xfrm>
              <a:off x="3162785" y="5112868"/>
              <a:ext cx="287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@startupindia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D007D0-F00D-4D8E-A8CE-8E147ED3C775}"/>
              </a:ext>
            </a:extLst>
          </p:cNvPr>
          <p:cNvGrpSpPr/>
          <p:nvPr/>
        </p:nvGrpSpPr>
        <p:grpSpPr>
          <a:xfrm>
            <a:off x="2129091" y="5665342"/>
            <a:ext cx="3402828" cy="500050"/>
            <a:chOff x="2637090" y="5665342"/>
            <a:chExt cx="3402828" cy="500050"/>
          </a:xfrm>
        </p:grpSpPr>
        <p:pic>
          <p:nvPicPr>
            <p:cNvPr id="16" name="Picture 15" descr="A drawing of a person&#10;&#10;Description generated with high confidence">
              <a:extLst>
                <a:ext uri="{FF2B5EF4-FFF2-40B4-BE49-F238E27FC236}">
                  <a16:creationId xmlns:a16="http://schemas.microsoft.com/office/drawing/2014/main" id="{00102007-A68E-42C4-BEDF-2A510BFDC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090" y="5665342"/>
              <a:ext cx="500050" cy="5000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3C8B99-3CC7-4608-B493-3EA2BC732869}"/>
                </a:ext>
              </a:extLst>
            </p:cNvPr>
            <p:cNvSpPr txBox="1"/>
            <p:nvPr/>
          </p:nvSpPr>
          <p:spPr>
            <a:xfrm>
              <a:off x="3162785" y="5730701"/>
              <a:ext cx="287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rPr>
                <a:t>Startup India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48DE47-69D9-462D-95B1-D5D0E2F20C9A}"/>
              </a:ext>
            </a:extLst>
          </p:cNvPr>
          <p:cNvSpPr txBox="1"/>
          <p:nvPr/>
        </p:nvSpPr>
        <p:spPr>
          <a:xfrm>
            <a:off x="977221" y="3107921"/>
            <a:ext cx="477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www.startupindia.gov.in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27EAA9C-78EA-474F-83E0-37B4C9BA88C6}"/>
              </a:ext>
            </a:extLst>
          </p:cNvPr>
          <p:cNvSpPr txBox="1">
            <a:spLocks/>
          </p:cNvSpPr>
          <p:nvPr/>
        </p:nvSpPr>
        <p:spPr>
          <a:xfrm>
            <a:off x="924827" y="2269077"/>
            <a:ext cx="4876655" cy="760763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ctr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Connect With Us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17406D"/>
              </a:solidFill>
              <a:effectLst/>
              <a:uLnTx/>
              <a:uFillTx/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849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55B3-7068-4AF7-B4AE-2ACE56489E59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Recognition Procedure</a:t>
            </a:r>
          </a:p>
          <a:p>
            <a:pPr marL="0" marR="0" lvl="0" indent="0" algn="l" defTabSz="91432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Government of India Recognition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92A66F18-5700-429C-8B5C-0E3622DF1D9A}"/>
              </a:ext>
            </a:extLst>
          </p:cNvPr>
          <p:cNvSpPr/>
          <p:nvPr/>
        </p:nvSpPr>
        <p:spPr>
          <a:xfrm>
            <a:off x="394626" y="1712051"/>
            <a:ext cx="3098380" cy="1373113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algn="just"/>
            <a:r>
              <a:rPr lang="en-IN" sz="2800" b="1" dirty="0">
                <a:solidFill>
                  <a:schemeClr val="tx1"/>
                </a:solidFill>
                <a:latin typeface="Trebuchet MS" panose="020B0603020202020204" pitchFamily="34" charset="0"/>
              </a:rPr>
              <a:t>ONLINE APPLICATION FORM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A542A95-1EAE-4A2A-99BB-9D7AFEEC04E5}"/>
              </a:ext>
            </a:extLst>
          </p:cNvPr>
          <p:cNvSpPr/>
          <p:nvPr/>
        </p:nvSpPr>
        <p:spPr>
          <a:xfrm>
            <a:off x="2816218" y="1712051"/>
            <a:ext cx="3410542" cy="1373113"/>
          </a:xfrm>
          <a:prstGeom prst="chevron">
            <a:avLst/>
          </a:prstGeom>
          <a:solidFill>
            <a:srgbClr val="7F7F7F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UPLOAD SUPPORTING DOCUMENTS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7ED1A87-7ADF-4819-863B-A7F5BFF13294}"/>
              </a:ext>
            </a:extLst>
          </p:cNvPr>
          <p:cNvSpPr/>
          <p:nvPr/>
        </p:nvSpPr>
        <p:spPr>
          <a:xfrm>
            <a:off x="5558307" y="1712051"/>
            <a:ext cx="3410542" cy="1373113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APPLICATION EVALUATION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16F5C9D-93EA-4D31-B1F8-801B30828ADF}"/>
              </a:ext>
            </a:extLst>
          </p:cNvPr>
          <p:cNvSpPr/>
          <p:nvPr/>
        </p:nvSpPr>
        <p:spPr>
          <a:xfrm>
            <a:off x="8292061" y="1712051"/>
            <a:ext cx="3648606" cy="1373113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RECOGNITION AS STARTUP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7D0D10-63FB-4B47-86F9-D9293B1D5E51}"/>
              </a:ext>
            </a:extLst>
          </p:cNvPr>
          <p:cNvCxnSpPr/>
          <p:nvPr/>
        </p:nvCxnSpPr>
        <p:spPr>
          <a:xfrm>
            <a:off x="457202" y="3439499"/>
            <a:ext cx="0" cy="516193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780502-549D-4758-9154-79866FF0FDB8}"/>
              </a:ext>
            </a:extLst>
          </p:cNvPr>
          <p:cNvCxnSpPr/>
          <p:nvPr/>
        </p:nvCxnSpPr>
        <p:spPr>
          <a:xfrm>
            <a:off x="5543559" y="3439499"/>
            <a:ext cx="0" cy="516193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41EE55-3AB1-49C1-8830-704A9925AB27}"/>
              </a:ext>
            </a:extLst>
          </p:cNvPr>
          <p:cNvCxnSpPr/>
          <p:nvPr/>
        </p:nvCxnSpPr>
        <p:spPr>
          <a:xfrm>
            <a:off x="11221688" y="3439499"/>
            <a:ext cx="0" cy="516193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415591-2B28-4BFE-A75E-83EF53264352}"/>
              </a:ext>
            </a:extLst>
          </p:cNvPr>
          <p:cNvCxnSpPr/>
          <p:nvPr/>
        </p:nvCxnSpPr>
        <p:spPr>
          <a:xfrm>
            <a:off x="457202" y="3955692"/>
            <a:ext cx="10764486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CDDE2E-971D-4BCA-942E-A19FDCD4C466}"/>
              </a:ext>
            </a:extLst>
          </p:cNvPr>
          <p:cNvCxnSpPr/>
          <p:nvPr/>
        </p:nvCxnSpPr>
        <p:spPr>
          <a:xfrm>
            <a:off x="2816218" y="3955692"/>
            <a:ext cx="0" cy="516193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076245-4765-46A0-955E-327190F7D675}"/>
              </a:ext>
            </a:extLst>
          </p:cNvPr>
          <p:cNvCxnSpPr/>
          <p:nvPr/>
        </p:nvCxnSpPr>
        <p:spPr>
          <a:xfrm>
            <a:off x="8292061" y="3955692"/>
            <a:ext cx="0" cy="516193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7DDAE3-8735-4B52-BC85-80915A8CC49D}"/>
              </a:ext>
            </a:extLst>
          </p:cNvPr>
          <p:cNvSpPr txBox="1"/>
          <p:nvPr/>
        </p:nvSpPr>
        <p:spPr>
          <a:xfrm>
            <a:off x="762000" y="4475012"/>
            <a:ext cx="47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rebuchet MS" panose="020B0603020202020204" pitchFamily="34" charset="0"/>
              </a:rPr>
              <a:t>Submit details on Startupindia.gov.in 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Trebuchet MS" panose="020B0603020202020204" pitchFamily="34" charset="0"/>
              </a:rPr>
              <a:t>Founder &amp; Team Details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Trebuchet MS" panose="020B0603020202020204" pitchFamily="34" charset="0"/>
              </a:rPr>
              <a:t>Entity Details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Trebuchet MS" panose="020B0603020202020204" pitchFamily="34" charset="0"/>
              </a:rPr>
              <a:t>Business model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Trebuchet MS" panose="020B0603020202020204" pitchFamily="34" charset="0"/>
              </a:rPr>
              <a:t>IP details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AB3B6-09F3-404A-86A2-2F9A59EAF4B6}"/>
              </a:ext>
            </a:extLst>
          </p:cNvPr>
          <p:cNvSpPr txBox="1"/>
          <p:nvPr/>
        </p:nvSpPr>
        <p:spPr>
          <a:xfrm>
            <a:off x="1272145" y="3410185"/>
            <a:ext cx="341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2060"/>
                </a:solidFill>
                <a:latin typeface="Trebuchet MS" panose="020B0603020202020204" pitchFamily="34" charset="0"/>
              </a:rPr>
              <a:t>15 – 20 minutes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870206-7610-46EE-A4F1-C4823F497955}"/>
              </a:ext>
            </a:extLst>
          </p:cNvPr>
          <p:cNvSpPr txBox="1"/>
          <p:nvPr/>
        </p:nvSpPr>
        <p:spPr>
          <a:xfrm>
            <a:off x="6556849" y="3410185"/>
            <a:ext cx="341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2060"/>
                </a:solidFill>
                <a:latin typeface="Trebuchet MS" panose="020B0603020202020204" pitchFamily="34" charset="0"/>
              </a:rPr>
              <a:t>24 - 48 hrs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F4D622-5014-4A16-B41D-E4348109E0EA}"/>
              </a:ext>
            </a:extLst>
          </p:cNvPr>
          <p:cNvSpPr txBox="1"/>
          <p:nvPr/>
        </p:nvSpPr>
        <p:spPr>
          <a:xfrm>
            <a:off x="5985169" y="4475012"/>
            <a:ext cx="52365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rebuchet MS" panose="020B0603020202020204" pitchFamily="34" charset="0"/>
              </a:rPr>
              <a:t>Startup India Team evaluates proposal and takes action within 24 - 48 hrs of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Trebuchet MS" panose="020B0603020202020204" pitchFamily="34" charset="0"/>
              </a:rPr>
              <a:t>If suitable, then application approved,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Trebuchet MS" panose="020B0603020202020204" pitchFamily="34" charset="0"/>
              </a:rPr>
              <a:t>If answers are not suitable, then second chance given to </a:t>
            </a:r>
            <a:r>
              <a:rPr lang="en-IN" dirty="0" err="1">
                <a:latin typeface="Trebuchet MS" panose="020B0603020202020204" pitchFamily="34" charset="0"/>
              </a:rPr>
              <a:t>startups</a:t>
            </a:r>
            <a:r>
              <a:rPr lang="en-IN" dirty="0">
                <a:latin typeface="Trebuchet MS" panose="020B0603020202020204" pitchFamily="34" charset="0"/>
              </a:rPr>
              <a:t> to reapply</a:t>
            </a:r>
          </a:p>
        </p:txBody>
      </p:sp>
    </p:spTree>
    <p:extLst>
      <p:ext uri="{BB962C8B-B14F-4D97-AF65-F5344CB8AC3E}">
        <p14:creationId xmlns:p14="http://schemas.microsoft.com/office/powerpoint/2010/main" val="108362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18A747-BBEF-4352-8A6E-32939AE0D0B9}"/>
              </a:ext>
            </a:extLst>
          </p:cNvPr>
          <p:cNvSpPr/>
          <p:nvPr/>
        </p:nvSpPr>
        <p:spPr>
          <a:xfrm>
            <a:off x="426137" y="2971800"/>
            <a:ext cx="4813399" cy="23656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 descr="A picture containing food&#10;&#10;Description generated with high confidence">
            <a:extLst>
              <a:ext uri="{FF2B5EF4-FFF2-40B4-BE49-F238E27FC236}">
                <a16:creationId xmlns:a16="http://schemas.microsoft.com/office/drawing/2014/main" id="{D9949866-62EB-49FF-AD74-014A4E53D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63" y="451262"/>
            <a:ext cx="6119060" cy="609277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E61C72-F979-4F23-A219-B5BF533B7708}"/>
              </a:ext>
            </a:extLst>
          </p:cNvPr>
          <p:cNvSpPr/>
          <p:nvPr/>
        </p:nvSpPr>
        <p:spPr>
          <a:xfrm>
            <a:off x="391917" y="1808309"/>
            <a:ext cx="4663735" cy="8162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11,634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 Recognized with the Government of India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49BDB-A639-44E6-955B-1CA64E532DB7}"/>
              </a:ext>
            </a:extLst>
          </p:cNvPr>
          <p:cNvGrpSpPr/>
          <p:nvPr/>
        </p:nvGrpSpPr>
        <p:grpSpPr>
          <a:xfrm>
            <a:off x="8740640" y="492895"/>
            <a:ext cx="3637912" cy="1067353"/>
            <a:chOff x="3440329" y="4881453"/>
            <a:chExt cx="3100427" cy="14492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2573D9-D0B4-4F3A-ACFB-060F684EA80F}"/>
                </a:ext>
              </a:extLst>
            </p:cNvPr>
            <p:cNvGrpSpPr/>
            <p:nvPr/>
          </p:nvGrpSpPr>
          <p:grpSpPr>
            <a:xfrm>
              <a:off x="3789824" y="5368621"/>
              <a:ext cx="2483207" cy="694182"/>
              <a:chOff x="1591538" y="5749399"/>
              <a:chExt cx="2731527" cy="76360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5CD3479-1910-4AFA-9DB9-4FDB78963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40378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79B865F-7590-453C-ADD5-EB129F9F7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8082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58AE2B1-53F7-43BD-90C0-9FB6BF8603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5786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68ADC53-AC5D-41F5-B213-8AB8E30D65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3490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ECB64B0-3123-44F3-86EE-B1212A1B95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78898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8003F45-9492-4F19-BADC-CF8357B199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1194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CAB0196-5242-48F8-B50A-016AA7A30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59638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F406B61-A56A-420D-9918-3DDB620B0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1934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68C7D07-0D98-420A-8C37-AFF12A1859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4230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E67786D-C548-4DE9-9C94-3EF90E6C4A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27342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F5024E-E153-49DD-AA1A-38E6F9E5F1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5046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FE7281-5651-4E94-B13E-26E361147D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2746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2E9FC58-972A-4825-9A93-BBA773732C60}"/>
                  </a:ext>
                </a:extLst>
              </p:cNvPr>
              <p:cNvGrpSpPr/>
              <p:nvPr/>
            </p:nvGrpSpPr>
            <p:grpSpPr>
              <a:xfrm>
                <a:off x="1591538" y="6050029"/>
                <a:ext cx="2731527" cy="462971"/>
                <a:chOff x="1591538" y="6050029"/>
                <a:chExt cx="2731527" cy="462971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6317143-F674-4D87-8FB3-B5168AC7261F}"/>
                    </a:ext>
                  </a:extLst>
                </p:cNvPr>
                <p:cNvSpPr txBox="1"/>
                <p:nvPr/>
              </p:nvSpPr>
              <p:spPr>
                <a:xfrm>
                  <a:off x="1591538" y="6050029"/>
                  <a:ext cx="268388" cy="4596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ebuchet MS" panose="020B0603020202020204" pitchFamily="34" charset="0"/>
                      <a:ea typeface="ＭＳ Ｐゴシック" panose="020B0600070205080204" pitchFamily="34" charset="-128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406DEB8-125E-4FEA-82CA-BA5F1B2D6E1A}"/>
                    </a:ext>
                  </a:extLst>
                </p:cNvPr>
                <p:cNvSpPr txBox="1"/>
                <p:nvPr/>
              </p:nvSpPr>
              <p:spPr>
                <a:xfrm>
                  <a:off x="2652901" y="6050029"/>
                  <a:ext cx="479316" cy="4596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ebuchet MS" panose="020B0603020202020204" pitchFamily="34" charset="0"/>
                      <a:ea typeface="ＭＳ Ｐゴシック" panose="020B0600070205080204" pitchFamily="34" charset="-128"/>
                      <a:cs typeface="+mn-cs"/>
                    </a:rPr>
                    <a:t>400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0D25088-8FD5-4FFF-BEF1-600AB84CF4B0}"/>
                    </a:ext>
                  </a:extLst>
                </p:cNvPr>
                <p:cNvSpPr txBox="1"/>
                <p:nvPr/>
              </p:nvSpPr>
              <p:spPr>
                <a:xfrm>
                  <a:off x="3788822" y="6053325"/>
                  <a:ext cx="534243" cy="4596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3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ebuchet MS" panose="020B0603020202020204" pitchFamily="34" charset="0"/>
                      <a:ea typeface="ＭＳ Ｐゴシック" panose="020B0600070205080204" pitchFamily="34" charset="-128"/>
                      <a:cs typeface="+mn-cs"/>
                    </a:rPr>
                    <a:t>800</a:t>
                  </a:r>
                </a:p>
              </p:txBody>
            </p: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AEF6118-A577-4CF3-931E-32F2E63CAE68}"/>
                  </a:ext>
                </a:extLst>
              </p:cNvPr>
              <p:cNvCxnSpPr/>
              <p:nvPr/>
            </p:nvCxnSpPr>
            <p:spPr>
              <a:xfrm flipH="1">
                <a:off x="4056416" y="5877730"/>
                <a:ext cx="1" cy="175594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7EEF3EF-E405-4A65-887F-B5EE2032EC02}"/>
                  </a:ext>
                </a:extLst>
              </p:cNvPr>
              <p:cNvCxnSpPr/>
              <p:nvPr/>
            </p:nvCxnSpPr>
            <p:spPr>
              <a:xfrm flipH="1">
                <a:off x="2889317" y="5877730"/>
                <a:ext cx="1" cy="175594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DC607DA-966E-4DEF-9C3C-532DD25D1062}"/>
                  </a:ext>
                </a:extLst>
              </p:cNvPr>
              <p:cNvCxnSpPr/>
              <p:nvPr/>
            </p:nvCxnSpPr>
            <p:spPr>
              <a:xfrm flipH="1">
                <a:off x="1722218" y="5877730"/>
                <a:ext cx="1" cy="175594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CBF97F6-6B42-4FF5-902E-B85E918FBA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9923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5762C7-7895-4469-AB3C-7A634738B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7627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10F8F-4CE6-46C5-9723-8876A86CE1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5331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CBED45C-7E3A-421C-B6CD-6AE57B0D8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3035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7CFDC25-02E5-4F7C-B9AE-1B28DE9346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8443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091FCFD-DE9E-4A7D-A2E9-128EFB0EA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00739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2747BAF-4A25-42C2-9045-B073AA67A7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9183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170F4CE-E401-4738-8BC5-10F2F7FA80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1479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E2867E3-000E-4D19-B514-23097C91F4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13775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66FAEE6-32BB-496C-9A4C-F54D775567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6887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C69A639-8F87-4058-B459-784104E3D4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4591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24C3C64-CF63-4036-B6C5-C7AE166CE1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52291" y="5852791"/>
                <a:ext cx="1" cy="12302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9340D07-81CE-4A6E-AAA4-05FC6CEE5184}"/>
                  </a:ext>
                </a:extLst>
              </p:cNvPr>
              <p:cNvSpPr/>
              <p:nvPr/>
            </p:nvSpPr>
            <p:spPr>
              <a:xfrm rot="16200000">
                <a:off x="2798326" y="4652282"/>
                <a:ext cx="172298" cy="2366531"/>
              </a:xfrm>
              <a:prstGeom prst="roundRect">
                <a:avLst/>
              </a:prstGeom>
              <a:gradFill>
                <a:gsLst>
                  <a:gs pos="88000">
                    <a:srgbClr val="C98C03"/>
                  </a:gs>
                  <a:gs pos="1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3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21C724-4147-48CB-8CF7-B509FC4E174D}"/>
                </a:ext>
              </a:extLst>
            </p:cNvPr>
            <p:cNvSpPr txBox="1"/>
            <p:nvPr/>
          </p:nvSpPr>
          <p:spPr>
            <a:xfrm>
              <a:off x="3889525" y="5985728"/>
              <a:ext cx="2151394" cy="34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ＭＳ Ｐゴシック" panose="020B0600070205080204" pitchFamily="34" charset="-128"/>
                  <a:cs typeface="+mn-cs"/>
                </a:rPr>
                <a:t>NO. OF STARTUPS RECOGNIZED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006EE3-0B61-47B0-8A7A-287EC994AADE}"/>
                </a:ext>
              </a:extLst>
            </p:cNvPr>
            <p:cNvSpPr txBox="1"/>
            <p:nvPr/>
          </p:nvSpPr>
          <p:spPr>
            <a:xfrm>
              <a:off x="3440329" y="4881453"/>
              <a:ext cx="3100427" cy="50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ＭＳ Ｐゴシック" panose="020B0600070205080204" pitchFamily="34" charset="-128"/>
                  <a:cs typeface="+mn-cs"/>
                </a:rPr>
                <a:t>STARTUP INDIA RECOGNITION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43CA9-BE49-40D4-9DDB-7D18C519C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591" y="4913540"/>
            <a:ext cx="508744" cy="146548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0D0EE20E-10B5-48E6-8456-C8087B213AF9}"/>
              </a:ext>
            </a:extLst>
          </p:cNvPr>
          <p:cNvSpPr/>
          <p:nvPr/>
        </p:nvSpPr>
        <p:spPr>
          <a:xfrm>
            <a:off x="526348" y="3192203"/>
            <a:ext cx="1443425" cy="81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448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Districts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4BC8260-4212-45CA-9A33-E45B2E868CD5}"/>
              </a:ext>
            </a:extLst>
          </p:cNvPr>
          <p:cNvSpPr/>
          <p:nvPr/>
        </p:nvSpPr>
        <p:spPr>
          <a:xfrm>
            <a:off x="1981646" y="3192203"/>
            <a:ext cx="1275747" cy="81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29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States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49CD8A3-A4FA-4C7C-84CA-437715BE93E3}"/>
              </a:ext>
            </a:extLst>
          </p:cNvPr>
          <p:cNvSpPr/>
          <p:nvPr/>
        </p:nvSpPr>
        <p:spPr>
          <a:xfrm>
            <a:off x="3352568" y="3192203"/>
            <a:ext cx="2193793" cy="81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6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Union Territories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64D974-FA57-4970-8BB9-33A6EC058801}"/>
              </a:ext>
            </a:extLst>
          </p:cNvPr>
          <p:cNvSpPr/>
          <p:nvPr/>
        </p:nvSpPr>
        <p:spPr>
          <a:xfrm>
            <a:off x="526348" y="4344921"/>
            <a:ext cx="1443425" cy="81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56%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Tier 1 Cities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1A8D3EB-6556-42CE-B35F-260B7E1E17E4}"/>
              </a:ext>
            </a:extLst>
          </p:cNvPr>
          <p:cNvSpPr/>
          <p:nvPr/>
        </p:nvSpPr>
        <p:spPr>
          <a:xfrm>
            <a:off x="1981646" y="4344921"/>
            <a:ext cx="1443425" cy="81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27%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Tier 2 Cities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A319CB-70A0-4E03-944E-4D81ADDBEC9D}"/>
              </a:ext>
            </a:extLst>
          </p:cNvPr>
          <p:cNvSpPr/>
          <p:nvPr/>
        </p:nvSpPr>
        <p:spPr>
          <a:xfrm>
            <a:off x="3352568" y="4344921"/>
            <a:ext cx="2193793" cy="81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D7930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17%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Tier 3 Cities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403971D-C144-4156-BD25-633CA50F2512}"/>
              </a:ext>
            </a:extLst>
          </p:cNvPr>
          <p:cNvSpPr txBox="1">
            <a:spLocks/>
          </p:cNvSpPr>
          <p:nvPr/>
        </p:nvSpPr>
        <p:spPr>
          <a:xfrm>
            <a:off x="332511" y="1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</a:t>
            </a:r>
          </a:p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Starting a startup revolution</a:t>
            </a:r>
          </a:p>
        </p:txBody>
      </p:sp>
    </p:spTree>
    <p:extLst>
      <p:ext uri="{BB962C8B-B14F-4D97-AF65-F5344CB8AC3E}">
        <p14:creationId xmlns:p14="http://schemas.microsoft.com/office/powerpoint/2010/main" val="142525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87D587E-ACFF-4FD6-A35D-9DFA25E6AEF7}"/>
              </a:ext>
            </a:extLst>
          </p:cNvPr>
          <p:cNvSpPr/>
          <p:nvPr/>
        </p:nvSpPr>
        <p:spPr>
          <a:xfrm>
            <a:off x="436155" y="1832658"/>
            <a:ext cx="5571592" cy="3720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9530FA-B17D-44EC-BA4A-FF386344F0CC}"/>
              </a:ext>
            </a:extLst>
          </p:cNvPr>
          <p:cNvSpPr/>
          <p:nvPr/>
        </p:nvSpPr>
        <p:spPr>
          <a:xfrm>
            <a:off x="6589299" y="1832658"/>
            <a:ext cx="5261982" cy="3720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E45CB5-5A9E-4DDC-B3DB-B2E221A16654}"/>
              </a:ext>
            </a:extLst>
          </p:cNvPr>
          <p:cNvGraphicFramePr/>
          <p:nvPr>
            <p:extLst/>
          </p:nvPr>
        </p:nvGraphicFramePr>
        <p:xfrm>
          <a:off x="7270205" y="1590862"/>
          <a:ext cx="4697445" cy="403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Graphic 9" descr="Woman">
            <a:extLst>
              <a:ext uri="{FF2B5EF4-FFF2-40B4-BE49-F238E27FC236}">
                <a16:creationId xmlns:a16="http://schemas.microsoft.com/office/drawing/2014/main" id="{B94BC7AF-00E8-419E-9E12-DC216ABD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6666" y="2276533"/>
            <a:ext cx="1145962" cy="1145962"/>
          </a:xfrm>
          <a:prstGeom prst="rect">
            <a:avLst/>
          </a:prstGeom>
        </p:spPr>
      </p:pic>
      <p:pic>
        <p:nvPicPr>
          <p:cNvPr id="11" name="Graphic 10" descr="Man">
            <a:extLst>
              <a:ext uri="{FF2B5EF4-FFF2-40B4-BE49-F238E27FC236}">
                <a16:creationId xmlns:a16="http://schemas.microsoft.com/office/drawing/2014/main" id="{9EF68F11-060A-4DE0-A13E-0BF13C3A3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8184" y="2331647"/>
            <a:ext cx="1128103" cy="1128103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83E1C80E-34D4-4873-BDB1-F4B9DF2534D0}"/>
              </a:ext>
            </a:extLst>
          </p:cNvPr>
          <p:cNvSpPr/>
          <p:nvPr/>
        </p:nvSpPr>
        <p:spPr>
          <a:xfrm>
            <a:off x="2988890" y="2331647"/>
            <a:ext cx="2732785" cy="2168164"/>
          </a:xfrm>
          <a:prstGeom prst="round2DiagRect">
            <a:avLst>
              <a:gd name="adj1" fmla="val 31135"/>
              <a:gd name="adj2" fmla="val 0"/>
            </a:avLst>
          </a:prstGeom>
          <a:solidFill>
            <a:srgbClr val="7CC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12 Jobs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per startup*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8177F-9E07-4418-A405-A056DB6E667B}"/>
              </a:ext>
            </a:extLst>
          </p:cNvPr>
          <p:cNvSpPr/>
          <p:nvPr/>
        </p:nvSpPr>
        <p:spPr>
          <a:xfrm>
            <a:off x="436155" y="5144630"/>
            <a:ext cx="5571591" cy="5847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*1,06,618 JOBS REPORTED BY 9,091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 INDIA RECOGNISED STARTUPS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AD3F2E-D0ED-44CF-838F-3E0D824BD383}"/>
              </a:ext>
            </a:extLst>
          </p:cNvPr>
          <p:cNvSpPr txBox="1"/>
          <p:nvPr/>
        </p:nvSpPr>
        <p:spPr>
          <a:xfrm>
            <a:off x="6589299" y="5144630"/>
            <a:ext cx="5261982" cy="5847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DISTRIBUTION OF STARTUPS WITH ATLEAST 1 OR MORE WOMEN DIRECTOR (S)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2FEE3C-B269-43BF-A07E-E5211C4EC76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6" y="2303240"/>
            <a:ext cx="2351837" cy="23518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63DC8A-9BD3-4D9A-ACFC-1218942DC4A6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Nation of Job Creators 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Shaping a New India</a:t>
            </a:r>
          </a:p>
        </p:txBody>
      </p:sp>
    </p:spTree>
    <p:extLst>
      <p:ext uri="{BB962C8B-B14F-4D97-AF65-F5344CB8AC3E}">
        <p14:creationId xmlns:p14="http://schemas.microsoft.com/office/powerpoint/2010/main" val="37876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D4FF955-784C-4AEE-9F13-DB4960A4E62A}"/>
              </a:ext>
            </a:extLst>
          </p:cNvPr>
          <p:cNvSpPr/>
          <p:nvPr/>
        </p:nvSpPr>
        <p:spPr>
          <a:xfrm>
            <a:off x="167845" y="5097826"/>
            <a:ext cx="11605976" cy="929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DC64F4-4233-4228-944E-C6538C9444E2}"/>
              </a:ext>
            </a:extLst>
          </p:cNvPr>
          <p:cNvSpPr/>
          <p:nvPr/>
        </p:nvSpPr>
        <p:spPr>
          <a:xfrm>
            <a:off x="167845" y="4005846"/>
            <a:ext cx="11605976" cy="929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DF52BB-9126-4F9C-AB9A-8AEAF0B2FE2B}"/>
              </a:ext>
            </a:extLst>
          </p:cNvPr>
          <p:cNvSpPr/>
          <p:nvPr/>
        </p:nvSpPr>
        <p:spPr>
          <a:xfrm>
            <a:off x="167845" y="5098079"/>
            <a:ext cx="1090376" cy="929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2014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313B07-F6EE-47EF-8AB9-1ADD10BD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3" y="1785461"/>
            <a:ext cx="1042049" cy="1042049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9ECA638-59A9-4E5A-9CDB-90DC955870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298" y="1737234"/>
            <a:ext cx="1257931" cy="1257931"/>
          </a:xfrm>
          <a:prstGeom prst="rect">
            <a:avLst/>
          </a:prstGeom>
        </p:spPr>
      </p:pic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288CE187-1F0A-420B-8BF9-25494EA3A9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882" y="1812704"/>
            <a:ext cx="1001045" cy="10010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C27F10-B0BA-4B94-B145-93A347E844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1810" r="1848"/>
          <a:stretch/>
        </p:blipFill>
        <p:spPr>
          <a:xfrm>
            <a:off x="5810483" y="1700453"/>
            <a:ext cx="1567546" cy="14093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A8AA81-3B38-4E3C-B330-7D9813C9451B}"/>
              </a:ext>
            </a:extLst>
          </p:cNvPr>
          <p:cNvSpPr txBox="1"/>
          <p:nvPr/>
        </p:nvSpPr>
        <p:spPr>
          <a:xfrm>
            <a:off x="1534947" y="305081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Government Procurement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926D09-97F5-44F7-9A8E-829D561A7195}"/>
              </a:ext>
            </a:extLst>
          </p:cNvPr>
          <p:cNvSpPr txBox="1"/>
          <p:nvPr/>
        </p:nvSpPr>
        <p:spPr>
          <a:xfrm>
            <a:off x="3588613" y="305081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Patent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Granted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EF766-C0CF-42C2-A879-4F5A6EC35B91}"/>
              </a:ext>
            </a:extLst>
          </p:cNvPr>
          <p:cNvSpPr txBox="1"/>
          <p:nvPr/>
        </p:nvSpPr>
        <p:spPr>
          <a:xfrm>
            <a:off x="5584606" y="305081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Tax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Benefit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B600B2-74D3-4F88-BEE4-481BC0D2C039}"/>
              </a:ext>
            </a:extLst>
          </p:cNvPr>
          <p:cNvSpPr txBox="1"/>
          <p:nvPr/>
        </p:nvSpPr>
        <p:spPr>
          <a:xfrm>
            <a:off x="7695754" y="305081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Compliance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Regime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95AE5F-8C42-4360-A3FA-371628FD9698}"/>
              </a:ext>
            </a:extLst>
          </p:cNvPr>
          <p:cNvSpPr/>
          <p:nvPr/>
        </p:nvSpPr>
        <p:spPr>
          <a:xfrm>
            <a:off x="167845" y="4003564"/>
            <a:ext cx="1090376" cy="929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2018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E15730-770E-457A-A4E9-7FD2F3EA4F67}"/>
              </a:ext>
            </a:extLst>
          </p:cNvPr>
          <p:cNvSpPr txBox="1"/>
          <p:nvPr/>
        </p:nvSpPr>
        <p:spPr>
          <a:xfrm>
            <a:off x="1547565" y="4214161"/>
            <a:ext cx="18018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Exempted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446FF7-F491-4DF5-A9FB-19CB1C3E51BB}"/>
              </a:ext>
            </a:extLst>
          </p:cNvPr>
          <p:cNvSpPr txBox="1"/>
          <p:nvPr/>
        </p:nvSpPr>
        <p:spPr>
          <a:xfrm>
            <a:off x="1655055" y="5082658"/>
            <a:ext cx="1718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Experience, Turnover, EMD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required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42EA71-BB42-4D12-8271-02604D9CFE45}"/>
              </a:ext>
            </a:extLst>
          </p:cNvPr>
          <p:cNvSpPr txBox="1"/>
          <p:nvPr/>
        </p:nvSpPr>
        <p:spPr>
          <a:xfrm>
            <a:off x="3741934" y="5082658"/>
            <a:ext cx="156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Time Consuming Process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EA6EA1-CEDB-4938-A443-ABCDB1432B7B}"/>
              </a:ext>
            </a:extLst>
          </p:cNvPr>
          <p:cNvSpPr txBox="1"/>
          <p:nvPr/>
        </p:nvSpPr>
        <p:spPr>
          <a:xfrm>
            <a:off x="3577914" y="4079536"/>
            <a:ext cx="18901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Fast Track Examination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995C3F-7CEB-4D17-BD5A-5449091F10C8}"/>
              </a:ext>
            </a:extLst>
          </p:cNvPr>
          <p:cNvSpPr txBox="1"/>
          <p:nvPr/>
        </p:nvSpPr>
        <p:spPr>
          <a:xfrm>
            <a:off x="5476677" y="4030248"/>
            <a:ext cx="2079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Income Tax Exemption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C8AAFC-DCC3-4689-8D11-3DD833D6685B}"/>
              </a:ext>
            </a:extLst>
          </p:cNvPr>
          <p:cNvSpPr txBox="1"/>
          <p:nvPr/>
        </p:nvSpPr>
        <p:spPr>
          <a:xfrm>
            <a:off x="5735204" y="5351946"/>
            <a:ext cx="156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Nil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334BC5-0BE1-4A5D-A7C5-05868850461F}"/>
              </a:ext>
            </a:extLst>
          </p:cNvPr>
          <p:cNvSpPr txBox="1"/>
          <p:nvPr/>
        </p:nvSpPr>
        <p:spPr>
          <a:xfrm>
            <a:off x="7382023" y="4017843"/>
            <a:ext cx="2443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Certification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0B4DA-5AC9-446C-B444-9810F58CA839}"/>
              </a:ext>
            </a:extLst>
          </p:cNvPr>
          <p:cNvSpPr txBox="1"/>
          <p:nvPr/>
        </p:nvSpPr>
        <p:spPr>
          <a:xfrm>
            <a:off x="7513161" y="5351946"/>
            <a:ext cx="207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Physical Inspection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04C49-B161-4024-862B-E037967BC2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09" y="1817649"/>
            <a:ext cx="1034120" cy="103412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638C7D-427C-4C4D-B3A4-9CCD0E411E26}"/>
              </a:ext>
            </a:extLst>
          </p:cNvPr>
          <p:cNvSpPr txBox="1"/>
          <p:nvPr/>
        </p:nvSpPr>
        <p:spPr>
          <a:xfrm>
            <a:off x="9754521" y="3050817"/>
            <a:ext cx="201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Faster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Exit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6AFDBB-B5A0-4FB4-94CE-FDC9EF11F358}"/>
              </a:ext>
            </a:extLst>
          </p:cNvPr>
          <p:cNvSpPr txBox="1"/>
          <p:nvPr/>
        </p:nvSpPr>
        <p:spPr>
          <a:xfrm>
            <a:off x="9682989" y="5335116"/>
            <a:ext cx="2079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&gt; 4 years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1B5EDE-0D4F-47D5-96FE-B3743B145870}"/>
              </a:ext>
            </a:extLst>
          </p:cNvPr>
          <p:cNvSpPr txBox="1"/>
          <p:nvPr/>
        </p:nvSpPr>
        <p:spPr>
          <a:xfrm>
            <a:off x="9951122" y="4217903"/>
            <a:ext cx="1562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90 Days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FA3DA76-F71B-4E6F-8BE4-F4ED109C9472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Process simplification 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Encouraging startups</a:t>
            </a:r>
          </a:p>
        </p:txBody>
      </p:sp>
    </p:spTree>
    <p:extLst>
      <p:ext uri="{BB962C8B-B14F-4D97-AF65-F5344CB8AC3E}">
        <p14:creationId xmlns:p14="http://schemas.microsoft.com/office/powerpoint/2010/main" val="189209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CF6610-DE44-4EE4-BF00-4CE27C0E3910}"/>
              </a:ext>
            </a:extLst>
          </p:cNvPr>
          <p:cNvSpPr/>
          <p:nvPr/>
        </p:nvSpPr>
        <p:spPr>
          <a:xfrm>
            <a:off x="3478096" y="1983706"/>
            <a:ext cx="1847717" cy="6189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SIDBI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333BEC-106D-48E9-B582-9163F72481A6}"/>
              </a:ext>
            </a:extLst>
          </p:cNvPr>
          <p:cNvSpPr/>
          <p:nvPr/>
        </p:nvSpPr>
        <p:spPr>
          <a:xfrm>
            <a:off x="9211979" y="1983706"/>
            <a:ext cx="2778533" cy="6189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142 Startups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C737C-2B7C-41E9-94B2-50A881D6CFFA}"/>
              </a:ext>
            </a:extLst>
          </p:cNvPr>
          <p:cNvSpPr/>
          <p:nvPr/>
        </p:nvSpPr>
        <p:spPr>
          <a:xfrm>
            <a:off x="9211979" y="2627098"/>
            <a:ext cx="2778533" cy="801902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Catalyze investment of ₹ 600 Cr. </a:t>
            </a:r>
            <a:endParaRPr kumimoji="0" lang="en-IN" sz="2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6AF74-58F5-44F6-83E0-DF4ABEDA0BD3}"/>
              </a:ext>
            </a:extLst>
          </p:cNvPr>
          <p:cNvSpPr/>
          <p:nvPr/>
        </p:nvSpPr>
        <p:spPr>
          <a:xfrm>
            <a:off x="6268820" y="2627098"/>
            <a:ext cx="1805716" cy="801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₹ 180 Cr.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disbursed</a:t>
            </a:r>
            <a:endParaRPr kumimoji="0" lang="en-IN" sz="2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FF81D-0B7F-4A4E-907D-3AFFBA129197}"/>
              </a:ext>
            </a:extLst>
          </p:cNvPr>
          <p:cNvSpPr/>
          <p:nvPr/>
        </p:nvSpPr>
        <p:spPr>
          <a:xfrm>
            <a:off x="3472897" y="2627098"/>
            <a:ext cx="1847717" cy="801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₹ 1,285.7 Cr.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committed</a:t>
            </a:r>
            <a:endParaRPr kumimoji="0" lang="en-IN" sz="2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B8FCC5-0E4E-4FBF-8776-3AFD47A05730}"/>
              </a:ext>
            </a:extLst>
          </p:cNvPr>
          <p:cNvSpPr/>
          <p:nvPr/>
        </p:nvSpPr>
        <p:spPr>
          <a:xfrm>
            <a:off x="294370" y="1983706"/>
            <a:ext cx="2229914" cy="6189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DIPP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7298D-8153-439E-8090-2C1E5F3EC9CB}"/>
              </a:ext>
            </a:extLst>
          </p:cNvPr>
          <p:cNvSpPr/>
          <p:nvPr/>
        </p:nvSpPr>
        <p:spPr>
          <a:xfrm>
            <a:off x="294370" y="2627098"/>
            <a:ext cx="2229914" cy="801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₹ 2,200 Cr. Authorised</a:t>
            </a:r>
            <a:endParaRPr kumimoji="0" lang="en-IN" sz="2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95C30D-E5BA-4001-A454-CFC2CAB918DB}"/>
              </a:ext>
            </a:extLst>
          </p:cNvPr>
          <p:cNvSpPr/>
          <p:nvPr/>
        </p:nvSpPr>
        <p:spPr>
          <a:xfrm>
            <a:off x="6268820" y="1983942"/>
            <a:ext cx="1805716" cy="6068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27 VCFs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42184B5-1142-4477-9E69-1EA7DAE0DD89}"/>
              </a:ext>
            </a:extLst>
          </p:cNvPr>
          <p:cNvSpPr/>
          <p:nvPr/>
        </p:nvSpPr>
        <p:spPr>
          <a:xfrm>
            <a:off x="8299556" y="2476443"/>
            <a:ext cx="471328" cy="209012"/>
          </a:xfrm>
          <a:prstGeom prst="chevron">
            <a:avLst/>
          </a:prstGeom>
          <a:solidFill>
            <a:schemeClr val="tx2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821220E-8606-4E4A-8A80-3D86678A3CFA}"/>
              </a:ext>
            </a:extLst>
          </p:cNvPr>
          <p:cNvSpPr/>
          <p:nvPr/>
        </p:nvSpPr>
        <p:spPr>
          <a:xfrm>
            <a:off x="2808621" y="2489102"/>
            <a:ext cx="471328" cy="209012"/>
          </a:xfrm>
          <a:prstGeom prst="chevron">
            <a:avLst/>
          </a:prstGeom>
          <a:solidFill>
            <a:schemeClr val="tx2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3FA63E1-3CDE-4F9C-B427-618F105792E0}"/>
              </a:ext>
            </a:extLst>
          </p:cNvPr>
          <p:cNvSpPr/>
          <p:nvPr/>
        </p:nvSpPr>
        <p:spPr>
          <a:xfrm>
            <a:off x="5573728" y="2489102"/>
            <a:ext cx="471328" cy="209012"/>
          </a:xfrm>
          <a:prstGeom prst="chevron">
            <a:avLst/>
          </a:prstGeom>
          <a:solidFill>
            <a:schemeClr val="tx2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EFDC5D-023E-4FA8-AB11-660256C1A4A9}"/>
              </a:ext>
            </a:extLst>
          </p:cNvPr>
          <p:cNvSpPr/>
          <p:nvPr/>
        </p:nvSpPr>
        <p:spPr>
          <a:xfrm>
            <a:off x="329600" y="1281677"/>
            <a:ext cx="11555843" cy="50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90D62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₹ 10,000 Cr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90D62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.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90D62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corpus to be provided by Mar’25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819D6BB-0A34-4A2E-A8EE-3217A64C0B68}"/>
              </a:ext>
            </a:extLst>
          </p:cNvPr>
          <p:cNvGraphicFramePr/>
          <p:nvPr>
            <p:extLst/>
          </p:nvPr>
        </p:nvGraphicFramePr>
        <p:xfrm>
          <a:off x="911425" y="4172547"/>
          <a:ext cx="10276585" cy="1007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EA70B02-96BF-448B-B34B-9D956F0AB3EE}"/>
              </a:ext>
            </a:extLst>
          </p:cNvPr>
          <p:cNvSpPr txBox="1"/>
          <p:nvPr/>
        </p:nvSpPr>
        <p:spPr>
          <a:xfrm>
            <a:off x="4273898" y="5243217"/>
            <a:ext cx="191109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₹ 7,036 Cr.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572212-A869-4FDA-A4AB-05707AFDD19C}"/>
              </a:ext>
            </a:extLst>
          </p:cNvPr>
          <p:cNvSpPr txBox="1"/>
          <p:nvPr/>
        </p:nvSpPr>
        <p:spPr>
          <a:xfrm>
            <a:off x="8690814" y="5243217"/>
            <a:ext cx="21022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₹ 13,888 Cr.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36FF0B-534B-4B2B-B163-89A7BD935882}"/>
              </a:ext>
            </a:extLst>
          </p:cNvPr>
          <p:cNvSpPr/>
          <p:nvPr/>
        </p:nvSpPr>
        <p:spPr>
          <a:xfrm>
            <a:off x="4107781" y="5558841"/>
            <a:ext cx="2164375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Corpus made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available to </a:t>
            </a:r>
            <a:r>
              <a:rPr kumimoji="0" lang="en-IN" sz="168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</a:t>
            </a:r>
            <a:endParaRPr kumimoji="0" lang="en-IN" sz="16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01FEEF-D17F-47FD-AB57-F80FAA5049E0}"/>
              </a:ext>
            </a:extLst>
          </p:cNvPr>
          <p:cNvSpPr/>
          <p:nvPr/>
        </p:nvSpPr>
        <p:spPr>
          <a:xfrm>
            <a:off x="8354788" y="5558841"/>
            <a:ext cx="2729081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Target Corpus to be made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available to </a:t>
            </a:r>
            <a:r>
              <a:rPr kumimoji="0" lang="en-IN" sz="168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</a:t>
            </a:r>
            <a:endParaRPr kumimoji="0" lang="en-IN" sz="168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5EB1A-CD01-417B-804F-F5601C417517}"/>
              </a:ext>
            </a:extLst>
          </p:cNvPr>
          <p:cNvSpPr txBox="1"/>
          <p:nvPr/>
        </p:nvSpPr>
        <p:spPr>
          <a:xfrm>
            <a:off x="650095" y="5312492"/>
            <a:ext cx="207702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₹1,285.7 Cr.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34DF49-E0F9-42AB-98C5-7D1FECA09EF7}"/>
              </a:ext>
            </a:extLst>
          </p:cNvPr>
          <p:cNvSpPr/>
          <p:nvPr/>
        </p:nvSpPr>
        <p:spPr>
          <a:xfrm>
            <a:off x="863311" y="5628116"/>
            <a:ext cx="165059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Government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8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Commitment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925E91-6AB8-467E-9BAF-FC4C3BFB8801}"/>
              </a:ext>
            </a:extLst>
          </p:cNvPr>
          <p:cNvCxnSpPr/>
          <p:nvPr/>
        </p:nvCxnSpPr>
        <p:spPr>
          <a:xfrm>
            <a:off x="1516292" y="4958923"/>
            <a:ext cx="0" cy="28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1CD591-CDDC-475D-8F9E-FAF90726014D}"/>
              </a:ext>
            </a:extLst>
          </p:cNvPr>
          <p:cNvCxnSpPr/>
          <p:nvPr/>
        </p:nvCxnSpPr>
        <p:spPr>
          <a:xfrm>
            <a:off x="5055271" y="4958923"/>
            <a:ext cx="0" cy="28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30971A-1791-4854-BFD3-829EBF076A3C}"/>
              </a:ext>
            </a:extLst>
          </p:cNvPr>
          <p:cNvCxnSpPr/>
          <p:nvPr/>
        </p:nvCxnSpPr>
        <p:spPr>
          <a:xfrm>
            <a:off x="9638795" y="4958923"/>
            <a:ext cx="0" cy="28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F6E08C-BED4-4EC4-9807-3DCBB2ABC9F2}"/>
              </a:ext>
            </a:extLst>
          </p:cNvPr>
          <p:cNvSpPr txBox="1"/>
          <p:nvPr/>
        </p:nvSpPr>
        <p:spPr>
          <a:xfrm>
            <a:off x="1106213" y="3945227"/>
            <a:ext cx="90856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16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Government Contribution Catalysing 10X Funds for Startups</a:t>
            </a:r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4EB1C63C-EC21-419D-BBEF-FFA7DD15A13F}"/>
              </a:ext>
            </a:extLst>
          </p:cNvPr>
          <p:cNvSpPr/>
          <p:nvPr/>
        </p:nvSpPr>
        <p:spPr>
          <a:xfrm>
            <a:off x="2000131" y="3672256"/>
            <a:ext cx="7632967" cy="272971"/>
          </a:xfrm>
          <a:prstGeom prst="trapezoid">
            <a:avLst>
              <a:gd name="adj" fmla="val 56819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17A2C99-2648-434D-9AAE-0BEA2CD9AB03}"/>
              </a:ext>
            </a:extLst>
          </p:cNvPr>
          <p:cNvSpPr txBox="1">
            <a:spLocks/>
          </p:cNvSpPr>
          <p:nvPr/>
        </p:nvSpPr>
        <p:spPr>
          <a:xfrm>
            <a:off x="332510" y="0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Funding Innovation</a:t>
            </a:r>
          </a:p>
          <a:p>
            <a:pPr marL="0" marR="0" lvl="0" indent="0" algn="l" defTabSz="914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Fund of Funds</a:t>
            </a:r>
          </a:p>
        </p:txBody>
      </p:sp>
    </p:spTree>
    <p:extLst>
      <p:ext uri="{BB962C8B-B14F-4D97-AF65-F5344CB8AC3E}">
        <p14:creationId xmlns:p14="http://schemas.microsoft.com/office/powerpoint/2010/main" val="149031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0101E87-6ADC-4CA1-A06C-EE388FD5AEEE}"/>
              </a:ext>
            </a:extLst>
          </p:cNvPr>
          <p:cNvSpPr/>
          <p:nvPr/>
        </p:nvSpPr>
        <p:spPr>
          <a:xfrm>
            <a:off x="498764" y="2217024"/>
            <a:ext cx="2741135" cy="3046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53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E2F366-48BB-4490-86ED-4DBC2A8CD57D}"/>
              </a:ext>
            </a:extLst>
          </p:cNvPr>
          <p:cNvSpPr/>
          <p:nvPr/>
        </p:nvSpPr>
        <p:spPr>
          <a:xfrm>
            <a:off x="498764" y="1429150"/>
            <a:ext cx="10010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219060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rebuchet MS" panose="020B0603020202020204" pitchFamily="34" charset="0"/>
                <a:ea typeface="Nexa Bold" charset="0"/>
                <a:cs typeface="Nexa Bold" charset="0"/>
              </a:rPr>
              <a:t>Relaxation of Public Procurement Norms</a:t>
            </a:r>
          </a:p>
        </p:txBody>
      </p:sp>
      <p:pic>
        <p:nvPicPr>
          <p:cNvPr id="1030" name="Picture 6" descr="Image result for online portal icon">
            <a:extLst>
              <a:ext uri="{FF2B5EF4-FFF2-40B4-BE49-F238E27FC236}">
                <a16:creationId xmlns:a16="http://schemas.microsoft.com/office/drawing/2014/main" id="{57A83E0B-A9B3-476B-A4B6-860A514A9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67" y="2769297"/>
            <a:ext cx="2143128" cy="21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D0D76B2-0918-45B5-8DCA-CC41BC6ED30B}"/>
              </a:ext>
            </a:extLst>
          </p:cNvPr>
          <p:cNvSpPr txBox="1">
            <a:spLocks/>
          </p:cNvSpPr>
          <p:nvPr/>
        </p:nvSpPr>
        <p:spPr>
          <a:xfrm>
            <a:off x="332511" y="1"/>
            <a:ext cx="11539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40" kern="120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Startup India</a:t>
            </a:r>
          </a:p>
          <a:p>
            <a:pPr marL="0" marR="0" lvl="0" indent="0" algn="l" defTabSz="9143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Trebuchet MS" panose="020B0603020202020204" pitchFamily="34" charset="0"/>
                <a:ea typeface="+mj-ea"/>
                <a:cs typeface="Leelawadee" panose="020B0502040204020203" pitchFamily="34" charset="-34"/>
              </a:rPr>
              <a:t>Benefits for startups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59FE8-7577-4DAA-9BC7-032DBAB9C499}"/>
              </a:ext>
            </a:extLst>
          </p:cNvPr>
          <p:cNvSpPr txBox="1"/>
          <p:nvPr/>
        </p:nvSpPr>
        <p:spPr>
          <a:xfrm>
            <a:off x="3396344" y="2217025"/>
            <a:ext cx="74102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Relaxation of turnover, experience, &amp; EMD condition for </a:t>
            </a:r>
            <a:r>
              <a:rPr kumimoji="0" lang="en-I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startups</a:t>
            </a:r>
            <a:r>
              <a:rPr kumimoji="0" lang="en-I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All Central Public Sector Undertakings to follow procedures and give preferential treatment to </a:t>
            </a:r>
            <a:r>
              <a:rPr lang="en-IN" sz="2400" dirty="0" err="1">
                <a:solidFill>
                  <a:prstClr val="black"/>
                </a:solidFill>
                <a:latin typeface="Trebuchet MS" panose="020B0603020202020204" pitchFamily="34" charset="0"/>
              </a:rPr>
              <a:t>startups</a:t>
            </a: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DIPP Recognised </a:t>
            </a:r>
            <a:r>
              <a:rPr lang="en-IN" sz="2400" dirty="0" err="1">
                <a:solidFill>
                  <a:prstClr val="black"/>
                </a:solidFill>
                <a:latin typeface="Trebuchet MS" panose="020B0603020202020204" pitchFamily="34" charset="0"/>
              </a:rPr>
              <a:t>startups</a:t>
            </a: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 can directly register and sell on Government-e-marketplace (</a:t>
            </a:r>
            <a:r>
              <a:rPr lang="en-IN" sz="2400" dirty="0" err="1">
                <a:solidFill>
                  <a:prstClr val="black"/>
                </a:solidFill>
                <a:latin typeface="Trebuchet MS" panose="020B0603020202020204" pitchFamily="34" charset="0"/>
              </a:rPr>
              <a:t>GeM</a:t>
            </a:r>
            <a:r>
              <a:rPr lang="en-IN" sz="2400" dirty="0">
                <a:solidFill>
                  <a:prstClr val="black"/>
                </a:solidFill>
                <a:latin typeface="Trebuchet MS" panose="020B0603020202020204" pitchFamily="34" charset="0"/>
              </a:rPr>
              <a:t>) with no requirement of turnover &amp; experience criteria</a:t>
            </a:r>
            <a:endParaRPr kumimoji="0" lang="en-I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3675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eWcJbcmTUmu6LaGyT5Fc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ay0a0tz0OqdoAFUcO7Y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w6NWYDwTk.QjbbFEMAAk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quodM9GeUejBtz2JnHvu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4Sw_mD4kOiTRDf_EsiYA"/>
</p:tagLst>
</file>

<file path=ppt/theme/theme1.xml><?xml version="1.0" encoding="utf-8"?>
<a:theme xmlns:a="http://schemas.openxmlformats.org/drawingml/2006/main" name="STARTUPHUB RED ">
  <a:themeElements>
    <a:clrScheme name="Custom 2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17406D"/>
      </a:hlink>
      <a:folHlink>
        <a:srgbClr val="00843B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STARTUPHUB RED ">
  <a:themeElements>
    <a:clrScheme name="Custom 1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B050"/>
      </a:hlink>
      <a:folHlink>
        <a:srgbClr val="00B05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1741</Words>
  <Application>Microsoft Office PowerPoint</Application>
  <PresentationFormat>Widescreen</PresentationFormat>
  <Paragraphs>385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ＭＳ Ｐゴシック</vt:lpstr>
      <vt:lpstr>Arial</vt:lpstr>
      <vt:lpstr>Calibri</vt:lpstr>
      <vt:lpstr>Leelawadee</vt:lpstr>
      <vt:lpstr>Lemon/Milk</vt:lpstr>
      <vt:lpstr>Nexa Bold</vt:lpstr>
      <vt:lpstr>Rockwell</vt:lpstr>
      <vt:lpstr>Trebuchet MS</vt:lpstr>
      <vt:lpstr>Wingdings</vt:lpstr>
      <vt:lpstr>STARTUPHUB RED </vt:lpstr>
      <vt:lpstr>1_STARTUPHUB 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Utkarsh Singh</dc:creator>
  <cp:lastModifiedBy>Utkarsh Singh</cp:lastModifiedBy>
  <cp:revision>33</cp:revision>
  <dcterms:created xsi:type="dcterms:W3CDTF">2018-08-07T02:27:43Z</dcterms:created>
  <dcterms:modified xsi:type="dcterms:W3CDTF">2018-08-23T11:36:58Z</dcterms:modified>
</cp:coreProperties>
</file>